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4" r:id="rId2"/>
    <p:sldId id="257" r:id="rId3"/>
    <p:sldId id="289" r:id="rId4"/>
    <p:sldId id="290" r:id="rId5"/>
    <p:sldId id="291" r:id="rId6"/>
    <p:sldId id="295" r:id="rId7"/>
    <p:sldId id="292" r:id="rId8"/>
    <p:sldId id="309" r:id="rId9"/>
    <p:sldId id="312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13" r:id="rId18"/>
    <p:sldId id="304" r:id="rId19"/>
    <p:sldId id="305" r:id="rId20"/>
    <p:sldId id="308" r:id="rId21"/>
    <p:sldId id="306" r:id="rId22"/>
    <p:sldId id="311" r:id="rId23"/>
    <p:sldId id="307" r:id="rId24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5FE9EB-CB60-4EB1-A417-497EBA8111DE}" type="doc">
      <dgm:prSet loTypeId="urn:microsoft.com/office/officeart/2005/8/layout/vList4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3FF5269-45CA-4CF0-A912-A8FFCDAE3828}">
      <dgm:prSet phldrT="[Text]"/>
      <dgm:spPr/>
      <dgm:t>
        <a:bodyPr/>
        <a:lstStyle/>
        <a:p>
          <a:pPr algn="just"/>
          <a:r>
            <a:rPr lang="en-US" b="1" dirty="0">
              <a:solidFill>
                <a:srgbClr val="002060"/>
              </a:solidFill>
            </a:rPr>
            <a:t>KORISNIK: </a:t>
          </a:r>
          <a:r>
            <a:rPr lang="en-US" dirty="0" err="1">
              <a:solidFill>
                <a:schemeClr val="tx1"/>
              </a:solidFill>
            </a:rPr>
            <a:t>Punoljetno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fizičko</a:t>
          </a:r>
          <a:r>
            <a:rPr lang="en-US" dirty="0">
              <a:solidFill>
                <a:schemeClr val="tx1"/>
              </a:solidFill>
            </a:rPr>
            <a:t> lice, </a:t>
          </a:r>
          <a:r>
            <a:rPr lang="en-US" dirty="0" err="1">
              <a:solidFill>
                <a:schemeClr val="tx1"/>
              </a:solidFill>
            </a:rPr>
            <a:t>državljanin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BiH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stalnim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prebivalištem</a:t>
          </a:r>
          <a:r>
            <a:rPr lang="en-US" dirty="0">
              <a:solidFill>
                <a:schemeClr val="tx1"/>
              </a:solidFill>
            </a:rPr>
            <a:t> u </a:t>
          </a:r>
          <a:r>
            <a:rPr lang="en-US" dirty="0" err="1">
              <a:solidFill>
                <a:schemeClr val="tx1"/>
              </a:solidFill>
            </a:rPr>
            <a:t>BiH</a:t>
          </a:r>
          <a:r>
            <a:rPr lang="en-US" dirty="0">
              <a:solidFill>
                <a:srgbClr val="002060"/>
              </a:solidFill>
            </a:rPr>
            <a:t>.</a:t>
          </a:r>
        </a:p>
      </dgm:t>
    </dgm:pt>
    <dgm:pt modelId="{45B5753D-7712-4BCC-AFBC-AB8A1A676D36}" type="parTrans" cxnId="{4D081DD4-AD35-4790-8761-114B53BE4118}">
      <dgm:prSet/>
      <dgm:spPr/>
      <dgm:t>
        <a:bodyPr/>
        <a:lstStyle/>
        <a:p>
          <a:endParaRPr lang="en-US"/>
        </a:p>
      </dgm:t>
    </dgm:pt>
    <dgm:pt modelId="{98377605-3628-4AC0-B662-6F9ADF14CD39}" type="sibTrans" cxnId="{4D081DD4-AD35-4790-8761-114B53BE4118}">
      <dgm:prSet/>
      <dgm:spPr/>
      <dgm:t>
        <a:bodyPr/>
        <a:lstStyle/>
        <a:p>
          <a:endParaRPr lang="en-US"/>
        </a:p>
      </dgm:t>
    </dgm:pt>
    <dgm:pt modelId="{53223544-8331-4968-9B3F-66D23F1FAAA3}">
      <dgm:prSet/>
      <dgm:spPr/>
      <dgm:t>
        <a:bodyPr/>
        <a:lstStyle/>
        <a:p>
          <a:pPr algn="just"/>
          <a:r>
            <a:rPr lang="en-US" b="1" dirty="0">
              <a:solidFill>
                <a:srgbClr val="002060"/>
              </a:solidFill>
            </a:rPr>
            <a:t>PREDMET POVRATA: </a:t>
          </a:r>
          <a:r>
            <a:rPr lang="en-US" dirty="0" err="1"/>
            <a:t>Novoizgrađeni</a:t>
          </a:r>
          <a:r>
            <a:rPr lang="en-US" dirty="0"/>
            <a:t> stan</a:t>
          </a:r>
          <a:r>
            <a:rPr lang="sr-Latn-BA" dirty="0"/>
            <a:t> ili nabavljena kuća koji su bili predmet oporezivanja PDV-om</a:t>
          </a:r>
          <a:r>
            <a:rPr lang="en-US" dirty="0"/>
            <a:t> </a:t>
          </a:r>
          <a:r>
            <a:rPr lang="en-US" dirty="0" err="1"/>
            <a:t>uknjižen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ime</a:t>
          </a:r>
          <a:r>
            <a:rPr lang="en-US" dirty="0"/>
            <a:t> </a:t>
          </a:r>
          <a:r>
            <a:rPr lang="en-US" dirty="0" err="1"/>
            <a:t>kupca</a:t>
          </a:r>
          <a:r>
            <a:rPr lang="en-US" dirty="0"/>
            <a:t> </a:t>
          </a:r>
          <a:r>
            <a:rPr lang="en-US" dirty="0" err="1"/>
            <a:t>nakon</a:t>
          </a:r>
          <a:r>
            <a:rPr lang="en-US" dirty="0"/>
            <a:t> 12. </a:t>
          </a:r>
          <a:r>
            <a:rPr lang="en-US" dirty="0" err="1"/>
            <a:t>aprila</a:t>
          </a:r>
          <a:r>
            <a:rPr lang="en-US" dirty="0"/>
            <a:t> 2025. </a:t>
          </a:r>
          <a:r>
            <a:rPr lang="en-US" dirty="0" err="1"/>
            <a:t>godine</a:t>
          </a:r>
          <a:r>
            <a:rPr lang="en-US" dirty="0"/>
            <a:t>.</a:t>
          </a:r>
          <a:r>
            <a:rPr lang="sr-Latn-BA" dirty="0"/>
            <a:t> </a:t>
          </a:r>
          <a:r>
            <a:rPr lang="sr-Latn-BA" b="1" u="sng" dirty="0">
              <a:solidFill>
                <a:srgbClr val="FF0000"/>
              </a:solidFill>
            </a:rPr>
            <a:t>Predmet povrata PDV-a ne mogu biti stanovi koji nisu bili predmet oporezivanja PDV-om (tzv. starogradnja) niti kuće u izgradnji.</a:t>
          </a:r>
          <a:endParaRPr lang="en-US" dirty="0">
            <a:solidFill>
              <a:schemeClr val="tx1"/>
            </a:solidFill>
          </a:endParaRPr>
        </a:p>
      </dgm:t>
    </dgm:pt>
    <dgm:pt modelId="{45BDB187-5EDB-4F6B-B413-D9E21AAA141B}" type="parTrans" cxnId="{83C7D595-8CCC-4E4D-82E6-4E97E2D7D4A6}">
      <dgm:prSet/>
      <dgm:spPr/>
      <dgm:t>
        <a:bodyPr/>
        <a:lstStyle/>
        <a:p>
          <a:endParaRPr lang="en-US"/>
        </a:p>
      </dgm:t>
    </dgm:pt>
    <dgm:pt modelId="{8BFA8E8B-E297-47A7-8DDE-7DA052563F61}" type="sibTrans" cxnId="{83C7D595-8CCC-4E4D-82E6-4E97E2D7D4A6}">
      <dgm:prSet/>
      <dgm:spPr/>
      <dgm:t>
        <a:bodyPr/>
        <a:lstStyle/>
        <a:p>
          <a:endParaRPr lang="en-US"/>
        </a:p>
      </dgm:t>
    </dgm:pt>
    <dgm:pt modelId="{CA9B3CE3-BA2F-4198-8BFC-C1E296CE8EC9}">
      <dgm:prSet/>
      <dgm:spPr/>
      <dgm:t>
        <a:bodyPr/>
        <a:lstStyle/>
        <a:p>
          <a:pPr algn="just"/>
          <a:r>
            <a:rPr lang="en-US" b="1" dirty="0">
              <a:solidFill>
                <a:srgbClr val="002060"/>
              </a:solidFill>
            </a:rPr>
            <a:t>VREMENSKI USLOV: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Nekretnina</a:t>
          </a:r>
          <a:r>
            <a:rPr lang="en-US" dirty="0">
              <a:solidFill>
                <a:schemeClr val="tx1"/>
              </a:solidFill>
            </a:rPr>
            <a:t> se </a:t>
          </a:r>
          <a:r>
            <a:rPr lang="en-US" dirty="0" err="1">
              <a:solidFill>
                <a:schemeClr val="tx1"/>
              </a:solidFill>
            </a:rPr>
            <a:t>stiče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prvi</a:t>
          </a:r>
          <a:r>
            <a:rPr lang="en-US" dirty="0">
              <a:solidFill>
                <a:schemeClr val="tx1"/>
              </a:solidFill>
            </a:rPr>
            <a:t> put </a:t>
          </a:r>
          <a:r>
            <a:rPr lang="en-US" dirty="0" err="1">
              <a:solidFill>
                <a:schemeClr val="tx1"/>
              </a:solidFill>
            </a:rPr>
            <a:t>ili</a:t>
          </a:r>
          <a:r>
            <a:rPr lang="en-US" dirty="0">
              <a:solidFill>
                <a:schemeClr val="tx1"/>
              </a:solidFill>
            </a:rPr>
            <a:t> je </a:t>
          </a:r>
          <a:r>
            <a:rPr lang="en-US" dirty="0" err="1">
              <a:solidFill>
                <a:schemeClr val="tx1"/>
              </a:solidFill>
            </a:rPr>
            <a:t>kupac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nije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imao</a:t>
          </a:r>
          <a:r>
            <a:rPr lang="en-US" dirty="0">
              <a:solidFill>
                <a:schemeClr val="tx1"/>
              </a:solidFill>
            </a:rPr>
            <a:t> u </a:t>
          </a:r>
          <a:r>
            <a:rPr lang="en-US" dirty="0" err="1">
              <a:solidFill>
                <a:schemeClr val="tx1"/>
              </a:solidFill>
            </a:rPr>
            <a:t>vlasništvu</a:t>
          </a:r>
          <a:r>
            <a:rPr lang="en-US" dirty="0">
              <a:solidFill>
                <a:schemeClr val="tx1"/>
              </a:solidFill>
            </a:rPr>
            <a:t>/</a:t>
          </a:r>
          <a:r>
            <a:rPr lang="en-US" dirty="0" err="1">
              <a:solidFill>
                <a:schemeClr val="tx1"/>
              </a:solidFill>
            </a:rPr>
            <a:t>suvlasništvu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unazad</a:t>
          </a:r>
          <a:r>
            <a:rPr lang="en-US" dirty="0">
              <a:solidFill>
                <a:schemeClr val="tx1"/>
              </a:solidFill>
            </a:rPr>
            <a:t> 7 </a:t>
          </a:r>
          <a:r>
            <a:rPr lang="en-US" dirty="0" err="1">
              <a:solidFill>
                <a:schemeClr val="tx1"/>
              </a:solidFill>
            </a:rPr>
            <a:t>godina</a:t>
          </a:r>
          <a:r>
            <a:rPr lang="en-US" dirty="0">
              <a:solidFill>
                <a:schemeClr val="tx1"/>
              </a:solidFill>
            </a:rPr>
            <a:t>. </a:t>
          </a:r>
        </a:p>
      </dgm:t>
    </dgm:pt>
    <dgm:pt modelId="{5593FCCD-18BB-4B1A-9CD9-75C0D7C2721A}" type="parTrans" cxnId="{67EC5658-E95B-4647-8C31-2F95BC78AD9D}">
      <dgm:prSet/>
      <dgm:spPr/>
      <dgm:t>
        <a:bodyPr/>
        <a:lstStyle/>
        <a:p>
          <a:endParaRPr lang="en-US"/>
        </a:p>
      </dgm:t>
    </dgm:pt>
    <dgm:pt modelId="{4BDE11C4-F335-44F4-A9E8-D9D424205408}" type="sibTrans" cxnId="{67EC5658-E95B-4647-8C31-2F95BC78AD9D}">
      <dgm:prSet/>
      <dgm:spPr/>
      <dgm:t>
        <a:bodyPr/>
        <a:lstStyle/>
        <a:p>
          <a:endParaRPr lang="en-US"/>
        </a:p>
      </dgm:t>
    </dgm:pt>
    <dgm:pt modelId="{E44547F3-26F9-4569-A00E-339497173C58}">
      <dgm:prSet/>
      <dgm:spPr/>
      <dgm:t>
        <a:bodyPr/>
        <a:lstStyle/>
        <a:p>
          <a:pPr algn="just"/>
          <a:r>
            <a:rPr lang="pl-PL" b="1" dirty="0">
              <a:solidFill>
                <a:srgbClr val="002060"/>
              </a:solidFill>
            </a:rPr>
            <a:t>OSNOVNA KVADRATURA: </a:t>
          </a:r>
          <a:r>
            <a:rPr lang="pl-PL" dirty="0">
              <a:solidFill>
                <a:schemeClr val="tx1"/>
              </a:solidFill>
            </a:rPr>
            <a:t>Povrat PDV-a za površinu do 40 m² za kupca pojedinca</a:t>
          </a:r>
          <a:endParaRPr lang="en-US" dirty="0">
            <a:solidFill>
              <a:schemeClr val="tx1"/>
            </a:solidFill>
          </a:endParaRPr>
        </a:p>
      </dgm:t>
    </dgm:pt>
    <dgm:pt modelId="{EAE8129A-C56F-4947-A6A2-E40C1988C293}" type="parTrans" cxnId="{1A9DC162-A316-472F-9A94-B17E16BA5CE2}">
      <dgm:prSet/>
      <dgm:spPr/>
      <dgm:t>
        <a:bodyPr/>
        <a:lstStyle/>
        <a:p>
          <a:endParaRPr lang="en-US"/>
        </a:p>
      </dgm:t>
    </dgm:pt>
    <dgm:pt modelId="{10B3658B-1CDA-45F8-A6AE-A084A8060CED}" type="sibTrans" cxnId="{1A9DC162-A316-472F-9A94-B17E16BA5CE2}">
      <dgm:prSet/>
      <dgm:spPr/>
      <dgm:t>
        <a:bodyPr/>
        <a:lstStyle/>
        <a:p>
          <a:endParaRPr lang="en-US"/>
        </a:p>
      </dgm:t>
    </dgm:pt>
    <dgm:pt modelId="{E9BB89ED-4690-4DEE-ACA4-5CB9E979DC0D}">
      <dgm:prSet/>
      <dgm:spPr/>
      <dgm:t>
        <a:bodyPr/>
        <a:lstStyle/>
        <a:p>
          <a:pPr algn="just"/>
          <a:r>
            <a:rPr lang="en-US" b="1" dirty="0">
              <a:solidFill>
                <a:srgbClr val="002060"/>
              </a:solidFill>
            </a:rPr>
            <a:t>DODATNA KVADRATURA: </a:t>
          </a:r>
          <a:r>
            <a:rPr lang="en-US" dirty="0" err="1">
              <a:solidFill>
                <a:schemeClr val="tx1"/>
              </a:solidFill>
            </a:rPr>
            <a:t>Dodatnih</a:t>
          </a:r>
          <a:r>
            <a:rPr lang="en-US" dirty="0">
              <a:solidFill>
                <a:schemeClr val="tx1"/>
              </a:solidFill>
            </a:rPr>
            <a:t> 15 m² </a:t>
          </a:r>
          <a:r>
            <a:rPr lang="en-US" dirty="0" err="1">
              <a:solidFill>
                <a:schemeClr val="tx1"/>
              </a:solidFill>
            </a:rPr>
            <a:t>po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svakom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članu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porodičnog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domaćinstva</a:t>
          </a:r>
          <a:r>
            <a:rPr lang="en-US" dirty="0">
              <a:solidFill>
                <a:schemeClr val="tx1"/>
              </a:solidFill>
            </a:rPr>
            <a:t>.</a:t>
          </a:r>
        </a:p>
      </dgm:t>
    </dgm:pt>
    <dgm:pt modelId="{7076BD53-8D5A-48AD-9D7D-0CDADBD9DB83}" type="parTrans" cxnId="{2DD19FDA-D16F-4B17-BF1E-73941CCA70B8}">
      <dgm:prSet/>
      <dgm:spPr/>
      <dgm:t>
        <a:bodyPr/>
        <a:lstStyle/>
        <a:p>
          <a:endParaRPr lang="en-US"/>
        </a:p>
      </dgm:t>
    </dgm:pt>
    <dgm:pt modelId="{C3498331-EE3D-4D87-B8D6-9D5805BA334B}" type="sibTrans" cxnId="{2DD19FDA-D16F-4B17-BF1E-73941CCA70B8}">
      <dgm:prSet/>
      <dgm:spPr/>
      <dgm:t>
        <a:bodyPr/>
        <a:lstStyle/>
        <a:p>
          <a:endParaRPr lang="en-US"/>
        </a:p>
      </dgm:t>
    </dgm:pt>
    <dgm:pt modelId="{DCCB536B-3DF6-41EF-92FC-44A614FDFA38}" type="pres">
      <dgm:prSet presAssocID="{275FE9EB-CB60-4EB1-A417-497EBA8111D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AD4BE1-021C-4EB6-BEF7-1F35D208C4FD}" type="pres">
      <dgm:prSet presAssocID="{F3FF5269-45CA-4CF0-A912-A8FFCDAE3828}" presName="comp" presStyleCnt="0"/>
      <dgm:spPr/>
    </dgm:pt>
    <dgm:pt modelId="{BF77CD32-3EBC-4A0D-8768-86A96C946BD0}" type="pres">
      <dgm:prSet presAssocID="{F3FF5269-45CA-4CF0-A912-A8FFCDAE3828}" presName="box" presStyleLbl="node1" presStyleIdx="0" presStyleCnt="5" custLinFactNeighborX="-59075" custLinFactNeighborY="-3435"/>
      <dgm:spPr/>
      <dgm:t>
        <a:bodyPr/>
        <a:lstStyle/>
        <a:p>
          <a:endParaRPr lang="en-US"/>
        </a:p>
      </dgm:t>
    </dgm:pt>
    <dgm:pt modelId="{F4C37FFD-734F-4519-A4D1-0FF9A819A575}" type="pres">
      <dgm:prSet presAssocID="{F3FF5269-45CA-4CF0-A912-A8FFCDAE3828}" presName="img" presStyleLbl="fgImgPlace1" presStyleIdx="0" presStyleCnt="5" custScaleX="5890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4C488C3-3F6A-48C3-8090-E8E1B81E81B5}" type="pres">
      <dgm:prSet presAssocID="{F3FF5269-45CA-4CF0-A912-A8FFCDAE3828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1AFE5C-AEA2-47F4-B9BD-D3D1969BEBC7}" type="pres">
      <dgm:prSet presAssocID="{98377605-3628-4AC0-B662-6F9ADF14CD39}" presName="spacer" presStyleCnt="0"/>
      <dgm:spPr/>
    </dgm:pt>
    <dgm:pt modelId="{8685F940-E282-4974-925C-6F29BBDC40FA}" type="pres">
      <dgm:prSet presAssocID="{53223544-8331-4968-9B3F-66D23F1FAAA3}" presName="comp" presStyleCnt="0"/>
      <dgm:spPr/>
    </dgm:pt>
    <dgm:pt modelId="{7741E9A9-7E0C-45E7-B5AC-C8F670B2B1B0}" type="pres">
      <dgm:prSet presAssocID="{53223544-8331-4968-9B3F-66D23F1FAAA3}" presName="box" presStyleLbl="node1" presStyleIdx="1" presStyleCnt="5"/>
      <dgm:spPr/>
      <dgm:t>
        <a:bodyPr/>
        <a:lstStyle/>
        <a:p>
          <a:endParaRPr lang="en-US"/>
        </a:p>
      </dgm:t>
    </dgm:pt>
    <dgm:pt modelId="{B1B55018-A7E2-47C9-85D7-62DEBA61756D}" type="pres">
      <dgm:prSet presAssocID="{53223544-8331-4968-9B3F-66D23F1FAAA3}" presName="img" presStyleLbl="fgImgPlace1" presStyleIdx="1" presStyleCnt="5" custScaleX="5890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DB25DBF-A918-45A9-9D28-7239DA1E73C3}" type="pres">
      <dgm:prSet presAssocID="{53223544-8331-4968-9B3F-66D23F1FAAA3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4580E-C51D-46DB-AECD-44FA39FAB224}" type="pres">
      <dgm:prSet presAssocID="{8BFA8E8B-E297-47A7-8DDE-7DA052563F61}" presName="spacer" presStyleCnt="0"/>
      <dgm:spPr/>
    </dgm:pt>
    <dgm:pt modelId="{4A193C94-63F9-4D9B-8901-32D2C9B221C8}" type="pres">
      <dgm:prSet presAssocID="{CA9B3CE3-BA2F-4198-8BFC-C1E296CE8EC9}" presName="comp" presStyleCnt="0"/>
      <dgm:spPr/>
    </dgm:pt>
    <dgm:pt modelId="{773BAA86-EEF4-4027-98E7-397D0A1CBFA7}" type="pres">
      <dgm:prSet presAssocID="{CA9B3CE3-BA2F-4198-8BFC-C1E296CE8EC9}" presName="box" presStyleLbl="node1" presStyleIdx="2" presStyleCnt="5"/>
      <dgm:spPr/>
      <dgm:t>
        <a:bodyPr/>
        <a:lstStyle/>
        <a:p>
          <a:endParaRPr lang="en-US"/>
        </a:p>
      </dgm:t>
    </dgm:pt>
    <dgm:pt modelId="{CFDA3B76-71EE-4CF6-8A4D-14EFF62EBCE9}" type="pres">
      <dgm:prSet presAssocID="{CA9B3CE3-BA2F-4198-8BFC-C1E296CE8EC9}" presName="img" presStyleLbl="fgImgPlace1" presStyleIdx="2" presStyleCnt="5" custScaleX="5890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6F5F99B-8B83-4308-A245-457443DC18A1}" type="pres">
      <dgm:prSet presAssocID="{CA9B3CE3-BA2F-4198-8BFC-C1E296CE8EC9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42C74-6168-472D-BFB0-7298DC81BCDB}" type="pres">
      <dgm:prSet presAssocID="{4BDE11C4-F335-44F4-A9E8-D9D424205408}" presName="spacer" presStyleCnt="0"/>
      <dgm:spPr/>
    </dgm:pt>
    <dgm:pt modelId="{9DC4A26A-3769-49AA-A430-CE32082A0328}" type="pres">
      <dgm:prSet presAssocID="{E44547F3-26F9-4569-A00E-339497173C58}" presName="comp" presStyleCnt="0"/>
      <dgm:spPr/>
    </dgm:pt>
    <dgm:pt modelId="{16D342C2-682F-4288-8787-69361762A32F}" type="pres">
      <dgm:prSet presAssocID="{E44547F3-26F9-4569-A00E-339497173C58}" presName="box" presStyleLbl="node1" presStyleIdx="3" presStyleCnt="5"/>
      <dgm:spPr/>
      <dgm:t>
        <a:bodyPr/>
        <a:lstStyle/>
        <a:p>
          <a:endParaRPr lang="en-US"/>
        </a:p>
      </dgm:t>
    </dgm:pt>
    <dgm:pt modelId="{2D644239-006E-42CF-B11A-F5F9076CCB9D}" type="pres">
      <dgm:prSet presAssocID="{E44547F3-26F9-4569-A00E-339497173C58}" presName="img" presStyleLbl="fgImgPlace1" presStyleIdx="3" presStyleCnt="5" custScaleX="5890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E9C0AE5-5C0F-4AA6-9E82-8AD675B5E613}" type="pres">
      <dgm:prSet presAssocID="{E44547F3-26F9-4569-A00E-339497173C58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C8E81-67D4-4EE7-9230-BE36E2E3D7DA}" type="pres">
      <dgm:prSet presAssocID="{10B3658B-1CDA-45F8-A6AE-A084A8060CED}" presName="spacer" presStyleCnt="0"/>
      <dgm:spPr/>
    </dgm:pt>
    <dgm:pt modelId="{18602271-2237-4F19-BC0F-FD9E5D25184F}" type="pres">
      <dgm:prSet presAssocID="{E9BB89ED-4690-4DEE-ACA4-5CB9E979DC0D}" presName="comp" presStyleCnt="0"/>
      <dgm:spPr/>
    </dgm:pt>
    <dgm:pt modelId="{686BF990-8D1B-4D76-A5C2-078731E8F71B}" type="pres">
      <dgm:prSet presAssocID="{E9BB89ED-4690-4DEE-ACA4-5CB9E979DC0D}" presName="box" presStyleLbl="node1" presStyleIdx="4" presStyleCnt="5"/>
      <dgm:spPr/>
      <dgm:t>
        <a:bodyPr/>
        <a:lstStyle/>
        <a:p>
          <a:endParaRPr lang="en-US"/>
        </a:p>
      </dgm:t>
    </dgm:pt>
    <dgm:pt modelId="{DC25F6A6-4B0E-45DD-96BE-A81C87B755F9}" type="pres">
      <dgm:prSet presAssocID="{E9BB89ED-4690-4DEE-ACA4-5CB9E979DC0D}" presName="img" presStyleLbl="fgImgPlace1" presStyleIdx="4" presStyleCnt="5" custScaleX="5890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C59C77E4-50AD-4B47-BEA0-3548ACDBC161}" type="pres">
      <dgm:prSet presAssocID="{E9BB89ED-4690-4DEE-ACA4-5CB9E979DC0D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EC5658-E95B-4647-8C31-2F95BC78AD9D}" srcId="{275FE9EB-CB60-4EB1-A417-497EBA8111DE}" destId="{CA9B3CE3-BA2F-4198-8BFC-C1E296CE8EC9}" srcOrd="2" destOrd="0" parTransId="{5593FCCD-18BB-4B1A-9CD9-75C0D7C2721A}" sibTransId="{4BDE11C4-F335-44F4-A9E8-D9D424205408}"/>
    <dgm:cxn modelId="{1EFA8EFB-059F-45AF-A6A0-195D530AFFB4}" type="presOf" srcId="{E9BB89ED-4690-4DEE-ACA4-5CB9E979DC0D}" destId="{686BF990-8D1B-4D76-A5C2-078731E8F71B}" srcOrd="0" destOrd="0" presId="urn:microsoft.com/office/officeart/2005/8/layout/vList4"/>
    <dgm:cxn modelId="{DD6118F8-0B3F-4443-A7A1-F8D3F89540DC}" type="presOf" srcId="{CA9B3CE3-BA2F-4198-8BFC-C1E296CE8EC9}" destId="{773BAA86-EEF4-4027-98E7-397D0A1CBFA7}" srcOrd="0" destOrd="0" presId="urn:microsoft.com/office/officeart/2005/8/layout/vList4"/>
    <dgm:cxn modelId="{4D081DD4-AD35-4790-8761-114B53BE4118}" srcId="{275FE9EB-CB60-4EB1-A417-497EBA8111DE}" destId="{F3FF5269-45CA-4CF0-A912-A8FFCDAE3828}" srcOrd="0" destOrd="0" parTransId="{45B5753D-7712-4BCC-AFBC-AB8A1A676D36}" sibTransId="{98377605-3628-4AC0-B662-6F9ADF14CD39}"/>
    <dgm:cxn modelId="{634CCC17-BB14-438F-ABEC-28B8441F8291}" type="presOf" srcId="{E9BB89ED-4690-4DEE-ACA4-5CB9E979DC0D}" destId="{C59C77E4-50AD-4B47-BEA0-3548ACDBC161}" srcOrd="1" destOrd="0" presId="urn:microsoft.com/office/officeart/2005/8/layout/vList4"/>
    <dgm:cxn modelId="{BC0FF84C-A42F-4E6A-BCA8-F4709B8C0E6F}" type="presOf" srcId="{E44547F3-26F9-4569-A00E-339497173C58}" destId="{AE9C0AE5-5C0F-4AA6-9E82-8AD675B5E613}" srcOrd="1" destOrd="0" presId="urn:microsoft.com/office/officeart/2005/8/layout/vList4"/>
    <dgm:cxn modelId="{1A9DC162-A316-472F-9A94-B17E16BA5CE2}" srcId="{275FE9EB-CB60-4EB1-A417-497EBA8111DE}" destId="{E44547F3-26F9-4569-A00E-339497173C58}" srcOrd="3" destOrd="0" parTransId="{EAE8129A-C56F-4947-A6A2-E40C1988C293}" sibTransId="{10B3658B-1CDA-45F8-A6AE-A084A8060CED}"/>
    <dgm:cxn modelId="{F524E751-A27E-4756-86F6-3656566CBE26}" type="presOf" srcId="{F3FF5269-45CA-4CF0-A912-A8FFCDAE3828}" destId="{BF77CD32-3EBC-4A0D-8768-86A96C946BD0}" srcOrd="0" destOrd="0" presId="urn:microsoft.com/office/officeart/2005/8/layout/vList4"/>
    <dgm:cxn modelId="{D3CF2D9F-9CE6-446D-B1C9-02ABA12AA8AF}" type="presOf" srcId="{E44547F3-26F9-4569-A00E-339497173C58}" destId="{16D342C2-682F-4288-8787-69361762A32F}" srcOrd="0" destOrd="0" presId="urn:microsoft.com/office/officeart/2005/8/layout/vList4"/>
    <dgm:cxn modelId="{2DD19FDA-D16F-4B17-BF1E-73941CCA70B8}" srcId="{275FE9EB-CB60-4EB1-A417-497EBA8111DE}" destId="{E9BB89ED-4690-4DEE-ACA4-5CB9E979DC0D}" srcOrd="4" destOrd="0" parTransId="{7076BD53-8D5A-48AD-9D7D-0CDADBD9DB83}" sibTransId="{C3498331-EE3D-4D87-B8D6-9D5805BA334B}"/>
    <dgm:cxn modelId="{5E7CB4F3-CD59-4280-B60F-8A3F5018207B}" type="presOf" srcId="{275FE9EB-CB60-4EB1-A417-497EBA8111DE}" destId="{DCCB536B-3DF6-41EF-92FC-44A614FDFA38}" srcOrd="0" destOrd="0" presId="urn:microsoft.com/office/officeart/2005/8/layout/vList4"/>
    <dgm:cxn modelId="{6C6479A2-DEE4-455B-B063-FE427BADE8C9}" type="presOf" srcId="{F3FF5269-45CA-4CF0-A912-A8FFCDAE3828}" destId="{84C488C3-3F6A-48C3-8090-E8E1B81E81B5}" srcOrd="1" destOrd="0" presId="urn:microsoft.com/office/officeart/2005/8/layout/vList4"/>
    <dgm:cxn modelId="{F3E52E06-37C8-49ED-A5F5-D8F78FDDDFD9}" type="presOf" srcId="{53223544-8331-4968-9B3F-66D23F1FAAA3}" destId="{0DB25DBF-A918-45A9-9D28-7239DA1E73C3}" srcOrd="1" destOrd="0" presId="urn:microsoft.com/office/officeart/2005/8/layout/vList4"/>
    <dgm:cxn modelId="{83C7D595-8CCC-4E4D-82E6-4E97E2D7D4A6}" srcId="{275FE9EB-CB60-4EB1-A417-497EBA8111DE}" destId="{53223544-8331-4968-9B3F-66D23F1FAAA3}" srcOrd="1" destOrd="0" parTransId="{45BDB187-5EDB-4F6B-B413-D9E21AAA141B}" sibTransId="{8BFA8E8B-E297-47A7-8DDE-7DA052563F61}"/>
    <dgm:cxn modelId="{73F0E811-D4AE-44D5-A69B-62D189A823B0}" type="presOf" srcId="{53223544-8331-4968-9B3F-66D23F1FAAA3}" destId="{7741E9A9-7E0C-45E7-B5AC-C8F670B2B1B0}" srcOrd="0" destOrd="0" presId="urn:microsoft.com/office/officeart/2005/8/layout/vList4"/>
    <dgm:cxn modelId="{09A5EE69-2EA3-403D-B23A-0B9641D9C5A8}" type="presOf" srcId="{CA9B3CE3-BA2F-4198-8BFC-C1E296CE8EC9}" destId="{F6F5F99B-8B83-4308-A245-457443DC18A1}" srcOrd="1" destOrd="0" presId="urn:microsoft.com/office/officeart/2005/8/layout/vList4"/>
    <dgm:cxn modelId="{DCCB7A59-02C3-4BE9-A9A1-66C6037D4251}" type="presParOf" srcId="{DCCB536B-3DF6-41EF-92FC-44A614FDFA38}" destId="{10AD4BE1-021C-4EB6-BEF7-1F35D208C4FD}" srcOrd="0" destOrd="0" presId="urn:microsoft.com/office/officeart/2005/8/layout/vList4"/>
    <dgm:cxn modelId="{C520A780-D634-469E-874E-75F11AB99938}" type="presParOf" srcId="{10AD4BE1-021C-4EB6-BEF7-1F35D208C4FD}" destId="{BF77CD32-3EBC-4A0D-8768-86A96C946BD0}" srcOrd="0" destOrd="0" presId="urn:microsoft.com/office/officeart/2005/8/layout/vList4"/>
    <dgm:cxn modelId="{834C8F91-91E7-463A-8307-54595C6BAB6F}" type="presParOf" srcId="{10AD4BE1-021C-4EB6-BEF7-1F35D208C4FD}" destId="{F4C37FFD-734F-4519-A4D1-0FF9A819A575}" srcOrd="1" destOrd="0" presId="urn:microsoft.com/office/officeart/2005/8/layout/vList4"/>
    <dgm:cxn modelId="{2ED1D40B-AF5C-454C-9932-9D96B5DA070D}" type="presParOf" srcId="{10AD4BE1-021C-4EB6-BEF7-1F35D208C4FD}" destId="{84C488C3-3F6A-48C3-8090-E8E1B81E81B5}" srcOrd="2" destOrd="0" presId="urn:microsoft.com/office/officeart/2005/8/layout/vList4"/>
    <dgm:cxn modelId="{99F58BB7-66B0-4F44-BE15-3E6A3602EE8C}" type="presParOf" srcId="{DCCB536B-3DF6-41EF-92FC-44A614FDFA38}" destId="{611AFE5C-AEA2-47F4-B9BD-D3D1969BEBC7}" srcOrd="1" destOrd="0" presId="urn:microsoft.com/office/officeart/2005/8/layout/vList4"/>
    <dgm:cxn modelId="{4C99CD62-F048-4D4D-81BD-DE6A2A91C7C0}" type="presParOf" srcId="{DCCB536B-3DF6-41EF-92FC-44A614FDFA38}" destId="{8685F940-E282-4974-925C-6F29BBDC40FA}" srcOrd="2" destOrd="0" presId="urn:microsoft.com/office/officeart/2005/8/layout/vList4"/>
    <dgm:cxn modelId="{391C058D-F631-4491-A318-BFE8F0B7E6C5}" type="presParOf" srcId="{8685F940-E282-4974-925C-6F29BBDC40FA}" destId="{7741E9A9-7E0C-45E7-B5AC-C8F670B2B1B0}" srcOrd="0" destOrd="0" presId="urn:microsoft.com/office/officeart/2005/8/layout/vList4"/>
    <dgm:cxn modelId="{2D7EEF3D-D1CD-4181-AF86-22C881924CEE}" type="presParOf" srcId="{8685F940-E282-4974-925C-6F29BBDC40FA}" destId="{B1B55018-A7E2-47C9-85D7-62DEBA61756D}" srcOrd="1" destOrd="0" presId="urn:microsoft.com/office/officeart/2005/8/layout/vList4"/>
    <dgm:cxn modelId="{4E947DCF-5721-4680-BF22-8B38FD557F75}" type="presParOf" srcId="{8685F940-E282-4974-925C-6F29BBDC40FA}" destId="{0DB25DBF-A918-45A9-9D28-7239DA1E73C3}" srcOrd="2" destOrd="0" presId="urn:microsoft.com/office/officeart/2005/8/layout/vList4"/>
    <dgm:cxn modelId="{80267F27-23FD-4C3C-AE11-1E9F91BAFE39}" type="presParOf" srcId="{DCCB536B-3DF6-41EF-92FC-44A614FDFA38}" destId="{C654580E-C51D-46DB-AECD-44FA39FAB224}" srcOrd="3" destOrd="0" presId="urn:microsoft.com/office/officeart/2005/8/layout/vList4"/>
    <dgm:cxn modelId="{124B2B5F-867E-41AC-A069-0E87C45F776F}" type="presParOf" srcId="{DCCB536B-3DF6-41EF-92FC-44A614FDFA38}" destId="{4A193C94-63F9-4D9B-8901-32D2C9B221C8}" srcOrd="4" destOrd="0" presId="urn:microsoft.com/office/officeart/2005/8/layout/vList4"/>
    <dgm:cxn modelId="{6DDD63A0-87EC-4A73-9D01-31FE5A947FDD}" type="presParOf" srcId="{4A193C94-63F9-4D9B-8901-32D2C9B221C8}" destId="{773BAA86-EEF4-4027-98E7-397D0A1CBFA7}" srcOrd="0" destOrd="0" presId="urn:microsoft.com/office/officeart/2005/8/layout/vList4"/>
    <dgm:cxn modelId="{BF8FBBAF-A44A-4A93-A9BF-0D87EEC73418}" type="presParOf" srcId="{4A193C94-63F9-4D9B-8901-32D2C9B221C8}" destId="{CFDA3B76-71EE-4CF6-8A4D-14EFF62EBCE9}" srcOrd="1" destOrd="0" presId="urn:microsoft.com/office/officeart/2005/8/layout/vList4"/>
    <dgm:cxn modelId="{CC9EC76B-8F00-42E1-BD9F-97C2700A9B29}" type="presParOf" srcId="{4A193C94-63F9-4D9B-8901-32D2C9B221C8}" destId="{F6F5F99B-8B83-4308-A245-457443DC18A1}" srcOrd="2" destOrd="0" presId="urn:microsoft.com/office/officeart/2005/8/layout/vList4"/>
    <dgm:cxn modelId="{F320875D-6ED2-4349-9646-08A7FC94DFA7}" type="presParOf" srcId="{DCCB536B-3DF6-41EF-92FC-44A614FDFA38}" destId="{B9042C74-6168-472D-BFB0-7298DC81BCDB}" srcOrd="5" destOrd="0" presId="urn:microsoft.com/office/officeart/2005/8/layout/vList4"/>
    <dgm:cxn modelId="{7BECEAF3-7D56-4FF5-8536-5B488CA47CE3}" type="presParOf" srcId="{DCCB536B-3DF6-41EF-92FC-44A614FDFA38}" destId="{9DC4A26A-3769-49AA-A430-CE32082A0328}" srcOrd="6" destOrd="0" presId="urn:microsoft.com/office/officeart/2005/8/layout/vList4"/>
    <dgm:cxn modelId="{801FF133-5F55-4D63-A901-F2E888218005}" type="presParOf" srcId="{9DC4A26A-3769-49AA-A430-CE32082A0328}" destId="{16D342C2-682F-4288-8787-69361762A32F}" srcOrd="0" destOrd="0" presId="urn:microsoft.com/office/officeart/2005/8/layout/vList4"/>
    <dgm:cxn modelId="{22ACBB09-8A5D-4A4C-9C67-098C5204BAAC}" type="presParOf" srcId="{9DC4A26A-3769-49AA-A430-CE32082A0328}" destId="{2D644239-006E-42CF-B11A-F5F9076CCB9D}" srcOrd="1" destOrd="0" presId="urn:microsoft.com/office/officeart/2005/8/layout/vList4"/>
    <dgm:cxn modelId="{706DB807-1125-4E96-814A-AEEB319FA2CE}" type="presParOf" srcId="{9DC4A26A-3769-49AA-A430-CE32082A0328}" destId="{AE9C0AE5-5C0F-4AA6-9E82-8AD675B5E613}" srcOrd="2" destOrd="0" presId="urn:microsoft.com/office/officeart/2005/8/layout/vList4"/>
    <dgm:cxn modelId="{F70AFCF4-95D6-4F14-8756-2ACB90EF6602}" type="presParOf" srcId="{DCCB536B-3DF6-41EF-92FC-44A614FDFA38}" destId="{946C8E81-67D4-4EE7-9230-BE36E2E3D7DA}" srcOrd="7" destOrd="0" presId="urn:microsoft.com/office/officeart/2005/8/layout/vList4"/>
    <dgm:cxn modelId="{15D6AEC2-9D84-4A3E-B5D0-E48BAAE0DE18}" type="presParOf" srcId="{DCCB536B-3DF6-41EF-92FC-44A614FDFA38}" destId="{18602271-2237-4F19-BC0F-FD9E5D25184F}" srcOrd="8" destOrd="0" presId="urn:microsoft.com/office/officeart/2005/8/layout/vList4"/>
    <dgm:cxn modelId="{259AF4BF-28BA-4350-AF0D-E686D2FCAA02}" type="presParOf" srcId="{18602271-2237-4F19-BC0F-FD9E5D25184F}" destId="{686BF990-8D1B-4D76-A5C2-078731E8F71B}" srcOrd="0" destOrd="0" presId="urn:microsoft.com/office/officeart/2005/8/layout/vList4"/>
    <dgm:cxn modelId="{76998696-D818-4694-A04F-48EB87805702}" type="presParOf" srcId="{18602271-2237-4F19-BC0F-FD9E5D25184F}" destId="{DC25F6A6-4B0E-45DD-96BE-A81C87B755F9}" srcOrd="1" destOrd="0" presId="urn:microsoft.com/office/officeart/2005/8/layout/vList4"/>
    <dgm:cxn modelId="{7DE056D8-EF51-4828-9491-6DEA6DD63F8D}" type="presParOf" srcId="{18602271-2237-4F19-BC0F-FD9E5D25184F}" destId="{C59C77E4-50AD-4B47-BEA0-3548ACDBC16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5FE9EB-CB60-4EB1-A417-497EBA8111DE}" type="doc">
      <dgm:prSet loTypeId="urn:microsoft.com/office/officeart/2005/8/layout/vList4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345D821-D01D-4855-9B2D-ECCEC888B7C3}">
      <dgm:prSet/>
      <dgm:spPr/>
      <dgm:t>
        <a:bodyPr/>
        <a:lstStyle/>
        <a:p>
          <a:pPr algn="just"/>
          <a:r>
            <a:rPr lang="en-US" b="1" dirty="0">
              <a:solidFill>
                <a:srgbClr val="002060"/>
              </a:solidFill>
            </a:rPr>
            <a:t>DEFINICIJA</a:t>
          </a:r>
          <a:r>
            <a:rPr lang="en-US" dirty="0">
              <a:solidFill>
                <a:srgbClr val="002060"/>
              </a:solidFill>
            </a:rPr>
            <a:t>: </a:t>
          </a:r>
          <a:r>
            <a:rPr lang="en-US" dirty="0" err="1"/>
            <a:t>Zajednica</a:t>
          </a:r>
          <a:r>
            <a:rPr lang="en-US" dirty="0"/>
            <a:t> </a:t>
          </a:r>
          <a:r>
            <a:rPr lang="en-US" dirty="0" err="1"/>
            <a:t>življenja</a:t>
          </a:r>
          <a:r>
            <a:rPr lang="en-US" dirty="0"/>
            <a:t>, </a:t>
          </a:r>
          <a:r>
            <a:rPr lang="en-US" dirty="0" err="1"/>
            <a:t>privređivanja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trošenja</a:t>
          </a:r>
          <a:r>
            <a:rPr lang="en-US" dirty="0"/>
            <a:t> </a:t>
          </a:r>
          <a:r>
            <a:rPr lang="en-US" dirty="0" err="1"/>
            <a:t>prihoda</a:t>
          </a:r>
          <a:r>
            <a:rPr lang="en-US" dirty="0"/>
            <a:t> </a:t>
          </a:r>
          <a:r>
            <a:rPr lang="en-US" dirty="0" err="1"/>
            <a:t>kupca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članova</a:t>
          </a:r>
          <a:r>
            <a:rPr lang="en-US" dirty="0"/>
            <a:t> </a:t>
          </a:r>
          <a:r>
            <a:rPr lang="en-US" dirty="0" err="1"/>
            <a:t>porodice</a:t>
          </a:r>
          <a:r>
            <a:rPr lang="en-US" dirty="0"/>
            <a:t>.</a:t>
          </a:r>
        </a:p>
      </dgm:t>
    </dgm:pt>
    <dgm:pt modelId="{4A80C461-DD61-4FDB-94FC-C8E88548A2F0}" type="parTrans" cxnId="{D6A1826E-186E-42AB-826A-C87E36514B50}">
      <dgm:prSet/>
      <dgm:spPr/>
      <dgm:t>
        <a:bodyPr/>
        <a:lstStyle/>
        <a:p>
          <a:endParaRPr lang="en-US"/>
        </a:p>
      </dgm:t>
    </dgm:pt>
    <dgm:pt modelId="{6E005B4A-7933-4394-9359-771672E5015C}" type="sibTrans" cxnId="{D6A1826E-186E-42AB-826A-C87E36514B50}">
      <dgm:prSet/>
      <dgm:spPr/>
      <dgm:t>
        <a:bodyPr/>
        <a:lstStyle/>
        <a:p>
          <a:endParaRPr lang="en-US"/>
        </a:p>
      </dgm:t>
    </dgm:pt>
    <dgm:pt modelId="{CD4A308C-A1D8-4F26-9E59-636A8EF81242}">
      <dgm:prSet/>
      <dgm:spPr/>
      <dgm:t>
        <a:bodyPr/>
        <a:lstStyle/>
        <a:p>
          <a:pPr algn="just"/>
          <a:r>
            <a:rPr lang="en-US" b="1" dirty="0">
              <a:solidFill>
                <a:srgbClr val="002060"/>
              </a:solidFill>
            </a:rPr>
            <a:t>OBUHVAĆENA LICA: </a:t>
          </a:r>
          <a:r>
            <a:rPr lang="en-US" dirty="0" err="1"/>
            <a:t>Supružnik</a:t>
          </a:r>
          <a:r>
            <a:rPr lang="en-US" dirty="0"/>
            <a:t>, </a:t>
          </a:r>
          <a:r>
            <a:rPr lang="en-US" dirty="0" err="1"/>
            <a:t>djeca</a:t>
          </a:r>
          <a:r>
            <a:rPr lang="en-US" dirty="0"/>
            <a:t>, </a:t>
          </a:r>
          <a:r>
            <a:rPr lang="en-US" dirty="0" err="1"/>
            <a:t>usvojenici</a:t>
          </a:r>
          <a:r>
            <a:rPr lang="en-US" dirty="0"/>
            <a:t>, </a:t>
          </a:r>
          <a:r>
            <a:rPr lang="en-US" dirty="0" err="1"/>
            <a:t>roditelji</a:t>
          </a:r>
          <a:r>
            <a:rPr lang="en-US" dirty="0"/>
            <a:t>, brat </a:t>
          </a:r>
          <a:r>
            <a:rPr lang="en-US" dirty="0" err="1"/>
            <a:t>i</a:t>
          </a:r>
          <a:r>
            <a:rPr lang="en-US" dirty="0"/>
            <a:t>/</a:t>
          </a:r>
          <a:r>
            <a:rPr lang="en-US" dirty="0" err="1"/>
            <a:t>ili</a:t>
          </a:r>
          <a:r>
            <a:rPr lang="en-US" dirty="0"/>
            <a:t> </a:t>
          </a:r>
          <a:r>
            <a:rPr lang="en-US" dirty="0" err="1"/>
            <a:t>sestra</a:t>
          </a:r>
          <a:r>
            <a:rPr lang="en-US" dirty="0"/>
            <a:t>.</a:t>
          </a:r>
        </a:p>
      </dgm:t>
    </dgm:pt>
    <dgm:pt modelId="{DBD464F6-460C-4001-989E-742EC44D5056}" type="parTrans" cxnId="{B0A9F939-00D1-443E-BA86-9E3E8D721AB9}">
      <dgm:prSet/>
      <dgm:spPr/>
      <dgm:t>
        <a:bodyPr/>
        <a:lstStyle/>
        <a:p>
          <a:endParaRPr lang="en-US"/>
        </a:p>
      </dgm:t>
    </dgm:pt>
    <dgm:pt modelId="{E4769D31-672D-40F9-A04F-2DB469AA3085}" type="sibTrans" cxnId="{B0A9F939-00D1-443E-BA86-9E3E8D721AB9}">
      <dgm:prSet/>
      <dgm:spPr/>
      <dgm:t>
        <a:bodyPr/>
        <a:lstStyle/>
        <a:p>
          <a:endParaRPr lang="en-US"/>
        </a:p>
      </dgm:t>
    </dgm:pt>
    <dgm:pt modelId="{D9312413-9FB3-4316-A578-3774DA0FC6B7}">
      <dgm:prSet/>
      <dgm:spPr/>
      <dgm:t>
        <a:bodyPr/>
        <a:lstStyle/>
        <a:p>
          <a:pPr algn="just"/>
          <a:r>
            <a:rPr lang="en-US" b="1" dirty="0">
              <a:solidFill>
                <a:srgbClr val="002060"/>
              </a:solidFill>
            </a:rPr>
            <a:t>KLJUČNI USLOV: </a:t>
          </a:r>
          <a:r>
            <a:rPr lang="en-US" dirty="0" err="1"/>
            <a:t>Obavezno</a:t>
          </a:r>
          <a:r>
            <a:rPr lang="en-US" dirty="0"/>
            <a:t> </a:t>
          </a:r>
          <a:r>
            <a:rPr lang="en-US" dirty="0" err="1"/>
            <a:t>isto</a:t>
          </a:r>
          <a:r>
            <a:rPr lang="en-US" dirty="0"/>
            <a:t> </a:t>
          </a:r>
          <a:r>
            <a:rPr lang="en-US" dirty="0" err="1"/>
            <a:t>mjesto</a:t>
          </a:r>
          <a:r>
            <a:rPr lang="en-US" dirty="0"/>
            <a:t> </a:t>
          </a:r>
          <a:r>
            <a:rPr lang="en-US" dirty="0" err="1"/>
            <a:t>prebivališta</a:t>
          </a:r>
          <a:r>
            <a:rPr lang="en-US" dirty="0"/>
            <a:t> </a:t>
          </a:r>
          <a:r>
            <a:rPr lang="en-US" dirty="0" err="1"/>
            <a:t>kao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kupac</a:t>
          </a:r>
          <a:r>
            <a:rPr lang="en-US" dirty="0"/>
            <a:t>.</a:t>
          </a:r>
        </a:p>
      </dgm:t>
    </dgm:pt>
    <dgm:pt modelId="{F299471C-71DF-44BE-A7EC-D7A08B049248}" type="parTrans" cxnId="{1DB86820-A949-46B8-9210-67CBBB21935E}">
      <dgm:prSet/>
      <dgm:spPr/>
      <dgm:t>
        <a:bodyPr/>
        <a:lstStyle/>
        <a:p>
          <a:endParaRPr lang="en-US"/>
        </a:p>
      </dgm:t>
    </dgm:pt>
    <dgm:pt modelId="{E73A5A79-2A93-47D0-B405-0898E01AA9B5}" type="sibTrans" cxnId="{1DB86820-A949-46B8-9210-67CBBB21935E}">
      <dgm:prSet/>
      <dgm:spPr/>
      <dgm:t>
        <a:bodyPr/>
        <a:lstStyle/>
        <a:p>
          <a:endParaRPr lang="en-US"/>
        </a:p>
      </dgm:t>
    </dgm:pt>
    <dgm:pt modelId="{C0B984BF-4F78-48A6-957C-2C2A99A585E9}">
      <dgm:prSet/>
      <dgm:spPr/>
      <dgm:t>
        <a:bodyPr/>
        <a:lstStyle/>
        <a:p>
          <a:pPr algn="just"/>
          <a:r>
            <a:rPr lang="en-US" b="1" dirty="0">
              <a:solidFill>
                <a:srgbClr val="002060"/>
              </a:solidFill>
            </a:rPr>
            <a:t>PROVJERA IMOVINE: </a:t>
          </a:r>
          <a:r>
            <a:rPr lang="en-US" dirty="0" err="1"/>
            <a:t>Pravilo</a:t>
          </a:r>
          <a:r>
            <a:rPr lang="en-US" dirty="0"/>
            <a:t> od 7 </a:t>
          </a:r>
          <a:r>
            <a:rPr lang="en-US" dirty="0" err="1"/>
            <a:t>godina</a:t>
          </a:r>
          <a:r>
            <a:rPr lang="en-US" dirty="0"/>
            <a:t> </a:t>
          </a:r>
          <a:r>
            <a:rPr lang="en-US" dirty="0" err="1"/>
            <a:t>neposjedovanja</a:t>
          </a:r>
          <a:r>
            <a:rPr lang="en-US" dirty="0"/>
            <a:t> </a:t>
          </a:r>
          <a:r>
            <a:rPr lang="en-US" dirty="0" err="1"/>
            <a:t>imovine</a:t>
          </a:r>
          <a:r>
            <a:rPr lang="en-US" dirty="0"/>
            <a:t> </a:t>
          </a:r>
          <a:r>
            <a:rPr lang="en-US" dirty="0" err="1"/>
            <a:t>važi</a:t>
          </a:r>
          <a:r>
            <a:rPr lang="en-US" dirty="0"/>
            <a:t> </a:t>
          </a:r>
          <a:r>
            <a:rPr lang="en-US" dirty="0" err="1"/>
            <a:t>kumulativno</a:t>
          </a:r>
          <a:r>
            <a:rPr lang="en-US" dirty="0"/>
            <a:t> </a:t>
          </a:r>
          <a:r>
            <a:rPr lang="en-US" dirty="0" err="1"/>
            <a:t>za</a:t>
          </a:r>
          <a:r>
            <a:rPr lang="en-US" dirty="0"/>
            <a:t> </a:t>
          </a:r>
          <a:r>
            <a:rPr lang="en-US" dirty="0" err="1"/>
            <a:t>sve</a:t>
          </a:r>
          <a:r>
            <a:rPr lang="en-US" dirty="0"/>
            <a:t> </a:t>
          </a:r>
          <a:r>
            <a:rPr lang="en-US" dirty="0" err="1"/>
            <a:t>navedene</a:t>
          </a:r>
          <a:r>
            <a:rPr lang="en-US" dirty="0"/>
            <a:t> </a:t>
          </a:r>
          <a:r>
            <a:rPr lang="en-US" dirty="0" err="1"/>
            <a:t>članove</a:t>
          </a:r>
          <a:r>
            <a:rPr lang="en-US" dirty="0"/>
            <a:t>.</a:t>
          </a:r>
        </a:p>
      </dgm:t>
    </dgm:pt>
    <dgm:pt modelId="{9E05E08C-1004-4915-9312-5267F3B8F2C3}" type="parTrans" cxnId="{D82B1FCE-B131-4DAF-B8CF-34BB68CFFEB8}">
      <dgm:prSet/>
      <dgm:spPr/>
      <dgm:t>
        <a:bodyPr/>
        <a:lstStyle/>
        <a:p>
          <a:endParaRPr lang="en-US"/>
        </a:p>
      </dgm:t>
    </dgm:pt>
    <dgm:pt modelId="{183939CD-FE35-42EF-8EAF-9C252CBC3B8E}" type="sibTrans" cxnId="{D82B1FCE-B131-4DAF-B8CF-34BB68CFFEB8}">
      <dgm:prSet/>
      <dgm:spPr/>
      <dgm:t>
        <a:bodyPr/>
        <a:lstStyle/>
        <a:p>
          <a:endParaRPr lang="en-US"/>
        </a:p>
      </dgm:t>
    </dgm:pt>
    <dgm:pt modelId="{3D30BF88-D4DA-4773-AAD9-51BB49F4C327}">
      <dgm:prSet/>
      <dgm:spPr/>
      <dgm:t>
        <a:bodyPr/>
        <a:lstStyle/>
        <a:p>
          <a:pPr algn="just"/>
          <a:r>
            <a:rPr lang="en-US" b="1" dirty="0">
              <a:solidFill>
                <a:srgbClr val="002060"/>
              </a:solidFill>
            </a:rPr>
            <a:t>NAPOMENA: </a:t>
          </a:r>
          <a:r>
            <a:rPr lang="en-US" dirty="0" err="1"/>
            <a:t>Definicija</a:t>
          </a:r>
          <a:r>
            <a:rPr lang="en-US" dirty="0"/>
            <a:t> </a:t>
          </a:r>
          <a:r>
            <a:rPr lang="en-US" dirty="0" err="1"/>
            <a:t>domaćinstva</a:t>
          </a:r>
          <a:r>
            <a:rPr lang="en-US" dirty="0"/>
            <a:t> se </a:t>
          </a:r>
          <a:r>
            <a:rPr lang="en-US" dirty="0" err="1"/>
            <a:t>aktivira</a:t>
          </a:r>
          <a:r>
            <a:rPr lang="en-US" dirty="0"/>
            <a:t> </a:t>
          </a:r>
          <a:r>
            <a:rPr lang="en-US" dirty="0" err="1"/>
            <a:t>isključivo</a:t>
          </a:r>
          <a:r>
            <a:rPr lang="en-US" dirty="0"/>
            <a:t> </a:t>
          </a:r>
          <a:r>
            <a:rPr lang="en-US" dirty="0" err="1"/>
            <a:t>ako</a:t>
          </a:r>
          <a:r>
            <a:rPr lang="en-US" dirty="0"/>
            <a:t> se </a:t>
          </a:r>
          <a:r>
            <a:rPr lang="en-US" dirty="0" err="1"/>
            <a:t>traži</a:t>
          </a:r>
          <a:r>
            <a:rPr lang="en-US" dirty="0"/>
            <a:t> </a:t>
          </a:r>
          <a:r>
            <a:rPr lang="en-US" dirty="0" err="1"/>
            <a:t>dodatnih</a:t>
          </a:r>
          <a:r>
            <a:rPr lang="en-US" dirty="0"/>
            <a:t> 15 m² </a:t>
          </a:r>
          <a:r>
            <a:rPr lang="en-US" dirty="0" err="1"/>
            <a:t>po</a:t>
          </a:r>
          <a:r>
            <a:rPr lang="en-US" dirty="0"/>
            <a:t> </a:t>
          </a:r>
          <a:r>
            <a:rPr lang="en-US" dirty="0" err="1"/>
            <a:t>članu</a:t>
          </a:r>
          <a:r>
            <a:rPr lang="en-US" dirty="0"/>
            <a:t>.</a:t>
          </a:r>
        </a:p>
      </dgm:t>
    </dgm:pt>
    <dgm:pt modelId="{EBEAC86C-724F-4840-A029-A83959A8ECB8}" type="parTrans" cxnId="{D233B4B6-3E65-427A-9AF4-B45CE0F349F2}">
      <dgm:prSet/>
      <dgm:spPr/>
      <dgm:t>
        <a:bodyPr/>
        <a:lstStyle/>
        <a:p>
          <a:endParaRPr lang="en-US"/>
        </a:p>
      </dgm:t>
    </dgm:pt>
    <dgm:pt modelId="{3756D7BA-11BD-4370-8B70-62981C318659}" type="sibTrans" cxnId="{D233B4B6-3E65-427A-9AF4-B45CE0F349F2}">
      <dgm:prSet/>
      <dgm:spPr/>
      <dgm:t>
        <a:bodyPr/>
        <a:lstStyle/>
        <a:p>
          <a:endParaRPr lang="en-US"/>
        </a:p>
      </dgm:t>
    </dgm:pt>
    <dgm:pt modelId="{DCCB536B-3DF6-41EF-92FC-44A614FDFA38}" type="pres">
      <dgm:prSet presAssocID="{275FE9EB-CB60-4EB1-A417-497EBA8111D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41A999-D18B-4986-9215-36A3B98C96BF}" type="pres">
      <dgm:prSet presAssocID="{2345D821-D01D-4855-9B2D-ECCEC888B7C3}" presName="comp" presStyleCnt="0"/>
      <dgm:spPr/>
    </dgm:pt>
    <dgm:pt modelId="{5F23D7B5-EA0E-497F-8CC2-8BBA02B5E61D}" type="pres">
      <dgm:prSet presAssocID="{2345D821-D01D-4855-9B2D-ECCEC888B7C3}" presName="box" presStyleLbl="node1" presStyleIdx="0" presStyleCnt="5"/>
      <dgm:spPr/>
      <dgm:t>
        <a:bodyPr/>
        <a:lstStyle/>
        <a:p>
          <a:endParaRPr lang="en-US"/>
        </a:p>
      </dgm:t>
    </dgm:pt>
    <dgm:pt modelId="{DCEAB635-BA6C-49AB-9379-D6CB8665B821}" type="pres">
      <dgm:prSet presAssocID="{2345D821-D01D-4855-9B2D-ECCEC888B7C3}" presName="img" presStyleLbl="fgImgPlace1" presStyleIdx="0" presStyleCnt="5" custScaleX="5018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6753AAB-F93A-4F1D-BF80-45F3A61A7C2B}" type="pres">
      <dgm:prSet presAssocID="{2345D821-D01D-4855-9B2D-ECCEC888B7C3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295054-12A0-4037-87A9-FF48A39CF157}" type="pres">
      <dgm:prSet presAssocID="{6E005B4A-7933-4394-9359-771672E5015C}" presName="spacer" presStyleCnt="0"/>
      <dgm:spPr/>
    </dgm:pt>
    <dgm:pt modelId="{CA18192A-B4BB-411F-AFB8-5011EF78AC26}" type="pres">
      <dgm:prSet presAssocID="{CD4A308C-A1D8-4F26-9E59-636A8EF81242}" presName="comp" presStyleCnt="0"/>
      <dgm:spPr/>
    </dgm:pt>
    <dgm:pt modelId="{411CF5B2-DB6E-4FBC-A4B7-FCC3F0C2379D}" type="pres">
      <dgm:prSet presAssocID="{CD4A308C-A1D8-4F26-9E59-636A8EF81242}" presName="box" presStyleLbl="node1" presStyleIdx="1" presStyleCnt="5"/>
      <dgm:spPr/>
      <dgm:t>
        <a:bodyPr/>
        <a:lstStyle/>
        <a:p>
          <a:endParaRPr lang="en-US"/>
        </a:p>
      </dgm:t>
    </dgm:pt>
    <dgm:pt modelId="{A057819B-E842-478F-8328-F33C3C4980B4}" type="pres">
      <dgm:prSet presAssocID="{CD4A308C-A1D8-4F26-9E59-636A8EF81242}" presName="img" presStyleLbl="fgImgPlace1" presStyleIdx="1" presStyleCnt="5" custScaleX="5018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E73F453-18F1-4BFA-B0D9-F1B090E4CF41}" type="pres">
      <dgm:prSet presAssocID="{CD4A308C-A1D8-4F26-9E59-636A8EF8124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7A1B1-AE4F-45BD-A7DA-9814DE43BBF7}" type="pres">
      <dgm:prSet presAssocID="{E4769D31-672D-40F9-A04F-2DB469AA3085}" presName="spacer" presStyleCnt="0"/>
      <dgm:spPr/>
    </dgm:pt>
    <dgm:pt modelId="{D7E4B237-492C-46CE-BF68-A08E09B93B1E}" type="pres">
      <dgm:prSet presAssocID="{D9312413-9FB3-4316-A578-3774DA0FC6B7}" presName="comp" presStyleCnt="0"/>
      <dgm:spPr/>
    </dgm:pt>
    <dgm:pt modelId="{5F74F18D-C500-44FE-8516-3E9C74CB148E}" type="pres">
      <dgm:prSet presAssocID="{D9312413-9FB3-4316-A578-3774DA0FC6B7}" presName="box" presStyleLbl="node1" presStyleIdx="2" presStyleCnt="5"/>
      <dgm:spPr/>
      <dgm:t>
        <a:bodyPr/>
        <a:lstStyle/>
        <a:p>
          <a:endParaRPr lang="en-US"/>
        </a:p>
      </dgm:t>
    </dgm:pt>
    <dgm:pt modelId="{AD60000B-FCFC-46E5-B015-9DB97FB3769F}" type="pres">
      <dgm:prSet presAssocID="{D9312413-9FB3-4316-A578-3774DA0FC6B7}" presName="img" presStyleLbl="fgImgPlace1" presStyleIdx="2" presStyleCnt="5" custScaleX="5018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8648029-3CFF-4700-BC2D-D0C0D46A0EB9}" type="pres">
      <dgm:prSet presAssocID="{D9312413-9FB3-4316-A578-3774DA0FC6B7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55B48-9803-475A-B647-DC0AD53694C2}" type="pres">
      <dgm:prSet presAssocID="{E73A5A79-2A93-47D0-B405-0898E01AA9B5}" presName="spacer" presStyleCnt="0"/>
      <dgm:spPr/>
    </dgm:pt>
    <dgm:pt modelId="{43B205AA-251A-44BD-8777-A7FAD7603D20}" type="pres">
      <dgm:prSet presAssocID="{C0B984BF-4F78-48A6-957C-2C2A99A585E9}" presName="comp" presStyleCnt="0"/>
      <dgm:spPr/>
    </dgm:pt>
    <dgm:pt modelId="{8E4A1A84-5597-4531-A220-4FF4547B3F17}" type="pres">
      <dgm:prSet presAssocID="{C0B984BF-4F78-48A6-957C-2C2A99A585E9}" presName="box" presStyleLbl="node1" presStyleIdx="3" presStyleCnt="5"/>
      <dgm:spPr/>
      <dgm:t>
        <a:bodyPr/>
        <a:lstStyle/>
        <a:p>
          <a:endParaRPr lang="en-US"/>
        </a:p>
      </dgm:t>
    </dgm:pt>
    <dgm:pt modelId="{2E1B6F2D-4183-411E-93BA-F336558029D8}" type="pres">
      <dgm:prSet presAssocID="{C0B984BF-4F78-48A6-957C-2C2A99A585E9}" presName="img" presStyleLbl="fgImgPlace1" presStyleIdx="3" presStyleCnt="5" custScaleX="5018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2FD2B60-359D-4333-8B9A-F82BBEB6CFF8}" type="pres">
      <dgm:prSet presAssocID="{C0B984BF-4F78-48A6-957C-2C2A99A585E9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5EC65-AC92-4F33-88F8-AB3BF86BA08A}" type="pres">
      <dgm:prSet presAssocID="{183939CD-FE35-42EF-8EAF-9C252CBC3B8E}" presName="spacer" presStyleCnt="0"/>
      <dgm:spPr/>
    </dgm:pt>
    <dgm:pt modelId="{CFD34E10-86EA-415D-8621-BB1A03E5EA04}" type="pres">
      <dgm:prSet presAssocID="{3D30BF88-D4DA-4773-AAD9-51BB49F4C327}" presName="comp" presStyleCnt="0"/>
      <dgm:spPr/>
    </dgm:pt>
    <dgm:pt modelId="{3F6C29D2-8395-4530-873D-7683B1E3E289}" type="pres">
      <dgm:prSet presAssocID="{3D30BF88-D4DA-4773-AAD9-51BB49F4C327}" presName="box" presStyleLbl="node1" presStyleIdx="4" presStyleCnt="5"/>
      <dgm:spPr/>
      <dgm:t>
        <a:bodyPr/>
        <a:lstStyle/>
        <a:p>
          <a:endParaRPr lang="en-US"/>
        </a:p>
      </dgm:t>
    </dgm:pt>
    <dgm:pt modelId="{333EF704-38B5-462A-97B9-70BBE9895597}" type="pres">
      <dgm:prSet presAssocID="{3D30BF88-D4DA-4773-AAD9-51BB49F4C327}" presName="img" presStyleLbl="fgImgPlace1" presStyleIdx="4" presStyleCnt="5" custScaleX="5018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E32403BA-3226-4AD3-A49A-860D30368641}" type="pres">
      <dgm:prSet presAssocID="{3D30BF88-D4DA-4773-AAD9-51BB49F4C327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2B1FCE-B131-4DAF-B8CF-34BB68CFFEB8}" srcId="{275FE9EB-CB60-4EB1-A417-497EBA8111DE}" destId="{C0B984BF-4F78-48A6-957C-2C2A99A585E9}" srcOrd="3" destOrd="0" parTransId="{9E05E08C-1004-4915-9312-5267F3B8F2C3}" sibTransId="{183939CD-FE35-42EF-8EAF-9C252CBC3B8E}"/>
    <dgm:cxn modelId="{5E7CB4F3-CD59-4280-B60F-8A3F5018207B}" type="presOf" srcId="{275FE9EB-CB60-4EB1-A417-497EBA8111DE}" destId="{DCCB536B-3DF6-41EF-92FC-44A614FDFA38}" srcOrd="0" destOrd="0" presId="urn:microsoft.com/office/officeart/2005/8/layout/vList4"/>
    <dgm:cxn modelId="{4E641872-A123-4A3F-9C05-71FEF894C054}" type="presOf" srcId="{D9312413-9FB3-4316-A578-3774DA0FC6B7}" destId="{48648029-3CFF-4700-BC2D-D0C0D46A0EB9}" srcOrd="1" destOrd="0" presId="urn:microsoft.com/office/officeart/2005/8/layout/vList4"/>
    <dgm:cxn modelId="{3B56B4FB-83B4-4978-8DED-A372B071607C}" type="presOf" srcId="{2345D821-D01D-4855-9B2D-ECCEC888B7C3}" destId="{5F23D7B5-EA0E-497F-8CC2-8BBA02B5E61D}" srcOrd="0" destOrd="0" presId="urn:microsoft.com/office/officeart/2005/8/layout/vList4"/>
    <dgm:cxn modelId="{3DAF5619-D930-4EBD-B236-C30FE6E37634}" type="presOf" srcId="{CD4A308C-A1D8-4F26-9E59-636A8EF81242}" destId="{411CF5B2-DB6E-4FBC-A4B7-FCC3F0C2379D}" srcOrd="0" destOrd="0" presId="urn:microsoft.com/office/officeart/2005/8/layout/vList4"/>
    <dgm:cxn modelId="{D233B4B6-3E65-427A-9AF4-B45CE0F349F2}" srcId="{275FE9EB-CB60-4EB1-A417-497EBA8111DE}" destId="{3D30BF88-D4DA-4773-AAD9-51BB49F4C327}" srcOrd="4" destOrd="0" parTransId="{EBEAC86C-724F-4840-A029-A83959A8ECB8}" sibTransId="{3756D7BA-11BD-4370-8B70-62981C318659}"/>
    <dgm:cxn modelId="{BE51A17C-3936-4959-9CF2-F1731A56DA0E}" type="presOf" srcId="{C0B984BF-4F78-48A6-957C-2C2A99A585E9}" destId="{92FD2B60-359D-4333-8B9A-F82BBEB6CFF8}" srcOrd="1" destOrd="0" presId="urn:microsoft.com/office/officeart/2005/8/layout/vList4"/>
    <dgm:cxn modelId="{1DB86820-A949-46B8-9210-67CBBB21935E}" srcId="{275FE9EB-CB60-4EB1-A417-497EBA8111DE}" destId="{D9312413-9FB3-4316-A578-3774DA0FC6B7}" srcOrd="2" destOrd="0" parTransId="{F299471C-71DF-44BE-A7EC-D7A08B049248}" sibTransId="{E73A5A79-2A93-47D0-B405-0898E01AA9B5}"/>
    <dgm:cxn modelId="{FBFB8029-B2DE-4580-AA8F-D9D3E1105070}" type="presOf" srcId="{D9312413-9FB3-4316-A578-3774DA0FC6B7}" destId="{5F74F18D-C500-44FE-8516-3E9C74CB148E}" srcOrd="0" destOrd="0" presId="urn:microsoft.com/office/officeart/2005/8/layout/vList4"/>
    <dgm:cxn modelId="{61E62C3B-2B51-40EA-942F-CB29E6D19EBE}" type="presOf" srcId="{3D30BF88-D4DA-4773-AAD9-51BB49F4C327}" destId="{E32403BA-3226-4AD3-A49A-860D30368641}" srcOrd="1" destOrd="0" presId="urn:microsoft.com/office/officeart/2005/8/layout/vList4"/>
    <dgm:cxn modelId="{D6A1826E-186E-42AB-826A-C87E36514B50}" srcId="{275FE9EB-CB60-4EB1-A417-497EBA8111DE}" destId="{2345D821-D01D-4855-9B2D-ECCEC888B7C3}" srcOrd="0" destOrd="0" parTransId="{4A80C461-DD61-4FDB-94FC-C8E88548A2F0}" sibTransId="{6E005B4A-7933-4394-9359-771672E5015C}"/>
    <dgm:cxn modelId="{1C48C20A-B8FD-4EB2-BE37-9C570CFFB483}" type="presOf" srcId="{2345D821-D01D-4855-9B2D-ECCEC888B7C3}" destId="{A6753AAB-F93A-4F1D-BF80-45F3A61A7C2B}" srcOrd="1" destOrd="0" presId="urn:microsoft.com/office/officeart/2005/8/layout/vList4"/>
    <dgm:cxn modelId="{B0A9F939-00D1-443E-BA86-9E3E8D721AB9}" srcId="{275FE9EB-CB60-4EB1-A417-497EBA8111DE}" destId="{CD4A308C-A1D8-4F26-9E59-636A8EF81242}" srcOrd="1" destOrd="0" parTransId="{DBD464F6-460C-4001-989E-742EC44D5056}" sibTransId="{E4769D31-672D-40F9-A04F-2DB469AA3085}"/>
    <dgm:cxn modelId="{4C108444-B410-4702-8BA1-52BB293C6EBE}" type="presOf" srcId="{CD4A308C-A1D8-4F26-9E59-636A8EF81242}" destId="{AE73F453-18F1-4BFA-B0D9-F1B090E4CF41}" srcOrd="1" destOrd="0" presId="urn:microsoft.com/office/officeart/2005/8/layout/vList4"/>
    <dgm:cxn modelId="{252A3232-1DDD-489A-8184-A4C68E6E1DBB}" type="presOf" srcId="{3D30BF88-D4DA-4773-AAD9-51BB49F4C327}" destId="{3F6C29D2-8395-4530-873D-7683B1E3E289}" srcOrd="0" destOrd="0" presId="urn:microsoft.com/office/officeart/2005/8/layout/vList4"/>
    <dgm:cxn modelId="{547C89BE-571F-4E27-87CF-9D37B0BA6731}" type="presOf" srcId="{C0B984BF-4F78-48A6-957C-2C2A99A585E9}" destId="{8E4A1A84-5597-4531-A220-4FF4547B3F17}" srcOrd="0" destOrd="0" presId="urn:microsoft.com/office/officeart/2005/8/layout/vList4"/>
    <dgm:cxn modelId="{0B570267-7798-4691-B7C0-99FF183085E2}" type="presParOf" srcId="{DCCB536B-3DF6-41EF-92FC-44A614FDFA38}" destId="{7541A999-D18B-4986-9215-36A3B98C96BF}" srcOrd="0" destOrd="0" presId="urn:microsoft.com/office/officeart/2005/8/layout/vList4"/>
    <dgm:cxn modelId="{0B2D8241-FA56-457F-8266-A32CE160D866}" type="presParOf" srcId="{7541A999-D18B-4986-9215-36A3B98C96BF}" destId="{5F23D7B5-EA0E-497F-8CC2-8BBA02B5E61D}" srcOrd="0" destOrd="0" presId="urn:microsoft.com/office/officeart/2005/8/layout/vList4"/>
    <dgm:cxn modelId="{A8013B6D-7090-4DE7-B4A2-4CBFF128F2E2}" type="presParOf" srcId="{7541A999-D18B-4986-9215-36A3B98C96BF}" destId="{DCEAB635-BA6C-49AB-9379-D6CB8665B821}" srcOrd="1" destOrd="0" presId="urn:microsoft.com/office/officeart/2005/8/layout/vList4"/>
    <dgm:cxn modelId="{395963A8-7789-4EEA-BACA-E2EBAEC9C214}" type="presParOf" srcId="{7541A999-D18B-4986-9215-36A3B98C96BF}" destId="{A6753AAB-F93A-4F1D-BF80-45F3A61A7C2B}" srcOrd="2" destOrd="0" presId="urn:microsoft.com/office/officeart/2005/8/layout/vList4"/>
    <dgm:cxn modelId="{614728C2-58B0-42B6-BB30-D9F617CCC236}" type="presParOf" srcId="{DCCB536B-3DF6-41EF-92FC-44A614FDFA38}" destId="{66295054-12A0-4037-87A9-FF48A39CF157}" srcOrd="1" destOrd="0" presId="urn:microsoft.com/office/officeart/2005/8/layout/vList4"/>
    <dgm:cxn modelId="{5683A76D-D237-4D84-8727-C448256FADFB}" type="presParOf" srcId="{DCCB536B-3DF6-41EF-92FC-44A614FDFA38}" destId="{CA18192A-B4BB-411F-AFB8-5011EF78AC26}" srcOrd="2" destOrd="0" presId="urn:microsoft.com/office/officeart/2005/8/layout/vList4"/>
    <dgm:cxn modelId="{6F481BDF-1473-4B8C-B6E9-9B5FEC685C87}" type="presParOf" srcId="{CA18192A-B4BB-411F-AFB8-5011EF78AC26}" destId="{411CF5B2-DB6E-4FBC-A4B7-FCC3F0C2379D}" srcOrd="0" destOrd="0" presId="urn:microsoft.com/office/officeart/2005/8/layout/vList4"/>
    <dgm:cxn modelId="{6784197B-53F9-429E-B8B6-FC0349022CC8}" type="presParOf" srcId="{CA18192A-B4BB-411F-AFB8-5011EF78AC26}" destId="{A057819B-E842-478F-8328-F33C3C4980B4}" srcOrd="1" destOrd="0" presId="urn:microsoft.com/office/officeart/2005/8/layout/vList4"/>
    <dgm:cxn modelId="{87D541F7-E270-494B-AB85-AF520AD23893}" type="presParOf" srcId="{CA18192A-B4BB-411F-AFB8-5011EF78AC26}" destId="{AE73F453-18F1-4BFA-B0D9-F1B090E4CF41}" srcOrd="2" destOrd="0" presId="urn:microsoft.com/office/officeart/2005/8/layout/vList4"/>
    <dgm:cxn modelId="{2EF3F2C2-D5B3-4C16-8C1F-D201E4B122F3}" type="presParOf" srcId="{DCCB536B-3DF6-41EF-92FC-44A614FDFA38}" destId="{D7A7A1B1-AE4F-45BD-A7DA-9814DE43BBF7}" srcOrd="3" destOrd="0" presId="urn:microsoft.com/office/officeart/2005/8/layout/vList4"/>
    <dgm:cxn modelId="{C0FA100F-7017-457C-8583-EAC8D0A0723C}" type="presParOf" srcId="{DCCB536B-3DF6-41EF-92FC-44A614FDFA38}" destId="{D7E4B237-492C-46CE-BF68-A08E09B93B1E}" srcOrd="4" destOrd="0" presId="urn:microsoft.com/office/officeart/2005/8/layout/vList4"/>
    <dgm:cxn modelId="{27F8E08B-0AFE-45D8-8EB1-43B38850EC4D}" type="presParOf" srcId="{D7E4B237-492C-46CE-BF68-A08E09B93B1E}" destId="{5F74F18D-C500-44FE-8516-3E9C74CB148E}" srcOrd="0" destOrd="0" presId="urn:microsoft.com/office/officeart/2005/8/layout/vList4"/>
    <dgm:cxn modelId="{85C6988F-C0E3-44E3-AE01-75EF684719CA}" type="presParOf" srcId="{D7E4B237-492C-46CE-BF68-A08E09B93B1E}" destId="{AD60000B-FCFC-46E5-B015-9DB97FB3769F}" srcOrd="1" destOrd="0" presId="urn:microsoft.com/office/officeart/2005/8/layout/vList4"/>
    <dgm:cxn modelId="{63DBBADD-4FB1-43AC-8111-9C18058A0039}" type="presParOf" srcId="{D7E4B237-492C-46CE-BF68-A08E09B93B1E}" destId="{48648029-3CFF-4700-BC2D-D0C0D46A0EB9}" srcOrd="2" destOrd="0" presId="urn:microsoft.com/office/officeart/2005/8/layout/vList4"/>
    <dgm:cxn modelId="{90A9814B-92FD-48DA-B9B9-95F197B1447E}" type="presParOf" srcId="{DCCB536B-3DF6-41EF-92FC-44A614FDFA38}" destId="{87155B48-9803-475A-B647-DC0AD53694C2}" srcOrd="5" destOrd="0" presId="urn:microsoft.com/office/officeart/2005/8/layout/vList4"/>
    <dgm:cxn modelId="{3D988F50-EB74-44D1-8892-DC8D94D81146}" type="presParOf" srcId="{DCCB536B-3DF6-41EF-92FC-44A614FDFA38}" destId="{43B205AA-251A-44BD-8777-A7FAD7603D20}" srcOrd="6" destOrd="0" presId="urn:microsoft.com/office/officeart/2005/8/layout/vList4"/>
    <dgm:cxn modelId="{71B90241-AD6C-4F13-9866-CDEAB238329F}" type="presParOf" srcId="{43B205AA-251A-44BD-8777-A7FAD7603D20}" destId="{8E4A1A84-5597-4531-A220-4FF4547B3F17}" srcOrd="0" destOrd="0" presId="urn:microsoft.com/office/officeart/2005/8/layout/vList4"/>
    <dgm:cxn modelId="{8BB3B2E8-01D0-4B1F-810E-B6CD5C217AC5}" type="presParOf" srcId="{43B205AA-251A-44BD-8777-A7FAD7603D20}" destId="{2E1B6F2D-4183-411E-93BA-F336558029D8}" srcOrd="1" destOrd="0" presId="urn:microsoft.com/office/officeart/2005/8/layout/vList4"/>
    <dgm:cxn modelId="{86A18473-89E3-4DC4-88F4-E0DDACA055CF}" type="presParOf" srcId="{43B205AA-251A-44BD-8777-A7FAD7603D20}" destId="{92FD2B60-359D-4333-8B9A-F82BBEB6CFF8}" srcOrd="2" destOrd="0" presId="urn:microsoft.com/office/officeart/2005/8/layout/vList4"/>
    <dgm:cxn modelId="{FCC7D903-96CC-4100-A437-7D39AACE5B47}" type="presParOf" srcId="{DCCB536B-3DF6-41EF-92FC-44A614FDFA38}" destId="{FD05EC65-AC92-4F33-88F8-AB3BF86BA08A}" srcOrd="7" destOrd="0" presId="urn:microsoft.com/office/officeart/2005/8/layout/vList4"/>
    <dgm:cxn modelId="{214DF8AF-D2C1-4EB0-B8A2-1C93951508F6}" type="presParOf" srcId="{DCCB536B-3DF6-41EF-92FC-44A614FDFA38}" destId="{CFD34E10-86EA-415D-8621-BB1A03E5EA04}" srcOrd="8" destOrd="0" presId="urn:microsoft.com/office/officeart/2005/8/layout/vList4"/>
    <dgm:cxn modelId="{1A525F05-561A-4BAD-BA2B-8809A4838A95}" type="presParOf" srcId="{CFD34E10-86EA-415D-8621-BB1A03E5EA04}" destId="{3F6C29D2-8395-4530-873D-7683B1E3E289}" srcOrd="0" destOrd="0" presId="urn:microsoft.com/office/officeart/2005/8/layout/vList4"/>
    <dgm:cxn modelId="{F3149A28-384E-4DD8-8DFE-FB07E1EAEAC3}" type="presParOf" srcId="{CFD34E10-86EA-415D-8621-BB1A03E5EA04}" destId="{333EF704-38B5-462A-97B9-70BBE9895597}" srcOrd="1" destOrd="0" presId="urn:microsoft.com/office/officeart/2005/8/layout/vList4"/>
    <dgm:cxn modelId="{6647827E-A072-4466-B344-127C816FC0AA}" type="presParOf" srcId="{CFD34E10-86EA-415D-8621-BB1A03E5EA04}" destId="{E32403BA-3226-4AD3-A49A-860D3036864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5FE9EB-CB60-4EB1-A417-497EBA8111DE}" type="doc">
      <dgm:prSet loTypeId="urn:microsoft.com/office/officeart/2005/8/layout/vList4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57F9E0C-53EA-4834-93A3-5B396B43FE47}">
      <dgm:prSet/>
      <dgm:spPr/>
      <dgm:t>
        <a:bodyPr/>
        <a:lstStyle/>
        <a:p>
          <a:pPr algn="just"/>
          <a:r>
            <a:rPr lang="en-US" b="1" dirty="0">
              <a:solidFill>
                <a:srgbClr val="002060"/>
              </a:solidFill>
            </a:rPr>
            <a:t>LIČNI DOKUMENTI</a:t>
          </a:r>
          <a:r>
            <a:rPr lang="en-US" b="1" dirty="0"/>
            <a:t>: </a:t>
          </a:r>
          <a:r>
            <a:rPr lang="en-US" dirty="0" err="1"/>
            <a:t>Rodni</a:t>
          </a:r>
          <a:r>
            <a:rPr lang="en-US" dirty="0"/>
            <a:t> list, </a:t>
          </a:r>
          <a:r>
            <a:rPr lang="en-US" dirty="0" err="1"/>
            <a:t>Vjenčani</a:t>
          </a:r>
          <a:r>
            <a:rPr lang="en-US" dirty="0"/>
            <a:t> list, </a:t>
          </a:r>
          <a:r>
            <a:rPr lang="en-US" dirty="0" err="1"/>
            <a:t>Uvjerenje</a:t>
          </a:r>
          <a:r>
            <a:rPr lang="en-US" dirty="0"/>
            <a:t> o </a:t>
          </a:r>
          <a:r>
            <a:rPr lang="en-US" dirty="0" err="1"/>
            <a:t>državljanstvu</a:t>
          </a:r>
          <a:r>
            <a:rPr lang="en-US" dirty="0"/>
            <a:t> BiH</a:t>
          </a:r>
          <a:r>
            <a:rPr lang="sr-Latn-BA" dirty="0"/>
            <a:t> (ne stariji od 6 mjeseci)</a:t>
          </a:r>
          <a:r>
            <a:rPr lang="en-US" dirty="0"/>
            <a:t>.</a:t>
          </a:r>
        </a:p>
      </dgm:t>
    </dgm:pt>
    <dgm:pt modelId="{0D849622-82D2-4E13-AD92-600B4E4B60D6}" type="parTrans" cxnId="{5F5A9E5B-2C77-46EA-A89B-7E68F25A313C}">
      <dgm:prSet/>
      <dgm:spPr/>
      <dgm:t>
        <a:bodyPr/>
        <a:lstStyle/>
        <a:p>
          <a:endParaRPr lang="en-US"/>
        </a:p>
      </dgm:t>
    </dgm:pt>
    <dgm:pt modelId="{7288ACD9-BCB6-4DDF-87BD-F268C41AEA3B}" type="sibTrans" cxnId="{5F5A9E5B-2C77-46EA-A89B-7E68F25A313C}">
      <dgm:prSet/>
      <dgm:spPr/>
      <dgm:t>
        <a:bodyPr/>
        <a:lstStyle/>
        <a:p>
          <a:endParaRPr lang="en-US"/>
        </a:p>
      </dgm:t>
    </dgm:pt>
    <dgm:pt modelId="{6FFC1BCE-1BFB-4FA4-962D-CBABF4CA950A}">
      <dgm:prSet/>
      <dgm:spPr/>
      <dgm:t>
        <a:bodyPr/>
        <a:lstStyle/>
        <a:p>
          <a:pPr algn="just"/>
          <a:r>
            <a:rPr lang="en-US" b="1" dirty="0">
              <a:solidFill>
                <a:srgbClr val="002060"/>
              </a:solidFill>
            </a:rPr>
            <a:t>PREBIVALIŠTE: </a:t>
          </a:r>
          <a:r>
            <a:rPr lang="en-US" dirty="0"/>
            <a:t>CIPS </a:t>
          </a:r>
          <a:r>
            <a:rPr lang="en-US" dirty="0" err="1"/>
            <a:t>prijava</a:t>
          </a:r>
          <a:r>
            <a:rPr lang="en-US" dirty="0"/>
            <a:t> (</a:t>
          </a:r>
          <a:r>
            <a:rPr lang="en-US" dirty="0" err="1"/>
            <a:t>Obrazac</a:t>
          </a:r>
          <a:r>
            <a:rPr lang="en-US" dirty="0"/>
            <a:t> PBA-3) – </a:t>
          </a:r>
          <a:r>
            <a:rPr lang="en-US" dirty="0" err="1"/>
            <a:t>dokaz</a:t>
          </a:r>
          <a:r>
            <a:rPr lang="en-US" dirty="0"/>
            <a:t> </a:t>
          </a:r>
          <a:r>
            <a:rPr lang="en-US" dirty="0" err="1"/>
            <a:t>adrese</a:t>
          </a:r>
          <a:r>
            <a:rPr lang="en-US" dirty="0"/>
            <a:t>.</a:t>
          </a:r>
        </a:p>
      </dgm:t>
    </dgm:pt>
    <dgm:pt modelId="{F0837527-1787-4425-9636-DF1EE4433E26}" type="parTrans" cxnId="{E9967BEB-6F9A-466C-BA15-09672E261022}">
      <dgm:prSet/>
      <dgm:spPr/>
      <dgm:t>
        <a:bodyPr/>
        <a:lstStyle/>
        <a:p>
          <a:endParaRPr lang="en-US"/>
        </a:p>
      </dgm:t>
    </dgm:pt>
    <dgm:pt modelId="{D43B5E19-F847-41B7-BFA0-CB3D84280863}" type="sibTrans" cxnId="{E9967BEB-6F9A-466C-BA15-09672E261022}">
      <dgm:prSet/>
      <dgm:spPr/>
      <dgm:t>
        <a:bodyPr/>
        <a:lstStyle/>
        <a:p>
          <a:endParaRPr lang="en-US"/>
        </a:p>
      </dgm:t>
    </dgm:pt>
    <dgm:pt modelId="{E98F2680-105A-41D3-8710-CD4C3BDF05A7}">
      <dgm:prSet/>
      <dgm:spPr/>
      <dgm:t>
        <a:bodyPr/>
        <a:lstStyle/>
        <a:p>
          <a:pPr algn="just"/>
          <a:r>
            <a:rPr lang="en-US" b="1" dirty="0">
              <a:solidFill>
                <a:srgbClr val="002060"/>
              </a:solidFill>
            </a:rPr>
            <a:t>UGOVOR O NEKRETNINI: </a:t>
          </a:r>
          <a:r>
            <a:rPr lang="en-US" dirty="0" err="1"/>
            <a:t>Notarski</a:t>
          </a:r>
          <a:r>
            <a:rPr lang="en-US" dirty="0"/>
            <a:t> </a:t>
          </a:r>
          <a:r>
            <a:rPr lang="en-US" dirty="0" err="1"/>
            <a:t>obrađen</a:t>
          </a:r>
          <a:r>
            <a:rPr lang="en-US" dirty="0"/>
            <a:t> </a:t>
          </a:r>
          <a:r>
            <a:rPr lang="en-US" dirty="0" err="1"/>
            <a:t>ili</a:t>
          </a:r>
          <a:r>
            <a:rPr lang="en-US" dirty="0"/>
            <a:t> </a:t>
          </a:r>
          <a:r>
            <a:rPr lang="en-US" dirty="0" err="1"/>
            <a:t>sudski</a:t>
          </a:r>
          <a:r>
            <a:rPr lang="en-US" dirty="0"/>
            <a:t> </a:t>
          </a:r>
          <a:r>
            <a:rPr lang="en-US" dirty="0" err="1"/>
            <a:t>ovjeren</a:t>
          </a:r>
          <a:r>
            <a:rPr lang="en-US" dirty="0"/>
            <a:t> </a:t>
          </a:r>
          <a:r>
            <a:rPr lang="en-US" dirty="0" err="1"/>
            <a:t>ugovor</a:t>
          </a:r>
          <a:r>
            <a:rPr lang="en-US" dirty="0"/>
            <a:t> o </a:t>
          </a:r>
          <a:r>
            <a:rPr lang="en-US" dirty="0" err="1"/>
            <a:t>kupoprodaji.Savjet</a:t>
          </a:r>
          <a:r>
            <a:rPr lang="en-US" dirty="0"/>
            <a:t> </a:t>
          </a:r>
          <a:r>
            <a:rPr lang="en-US" dirty="0" err="1"/>
            <a:t>građanima</a:t>
          </a:r>
          <a:r>
            <a:rPr lang="en-US" dirty="0"/>
            <a:t>: </a:t>
          </a:r>
          <a:r>
            <a:rPr lang="en-US" dirty="0" err="1"/>
            <a:t>Predajte</a:t>
          </a:r>
          <a:r>
            <a:rPr lang="en-US" dirty="0"/>
            <a:t> </a:t>
          </a:r>
          <a:r>
            <a:rPr lang="en-US" dirty="0" err="1"/>
            <a:t>ovjerenu</a:t>
          </a:r>
          <a:r>
            <a:rPr lang="en-US" dirty="0"/>
            <a:t> </a:t>
          </a:r>
          <a:r>
            <a:rPr lang="en-US" dirty="0" err="1"/>
            <a:t>kopiju</a:t>
          </a:r>
          <a:r>
            <a:rPr lang="en-US" dirty="0"/>
            <a:t> </a:t>
          </a:r>
          <a:r>
            <a:rPr lang="en-US" dirty="0" err="1"/>
            <a:t>ugovora</a:t>
          </a:r>
          <a:r>
            <a:rPr lang="en-US" dirty="0"/>
            <a:t>, </a:t>
          </a:r>
          <a:r>
            <a:rPr lang="en-US" dirty="0" err="1"/>
            <a:t>originale</a:t>
          </a:r>
          <a:r>
            <a:rPr lang="en-US" dirty="0"/>
            <a:t> </a:t>
          </a:r>
          <a:r>
            <a:rPr lang="en-US" dirty="0" err="1"/>
            <a:t>čuvajte</a:t>
          </a:r>
          <a:r>
            <a:rPr lang="en-US" dirty="0"/>
            <a:t> </a:t>
          </a:r>
          <a:r>
            <a:rPr lang="en-US" dirty="0" err="1"/>
            <a:t>za</a:t>
          </a:r>
          <a:r>
            <a:rPr lang="en-US" dirty="0"/>
            <a:t> </a:t>
          </a:r>
          <a:r>
            <a:rPr lang="en-US" dirty="0" err="1"/>
            <a:t>sebe</a:t>
          </a:r>
          <a:r>
            <a:rPr lang="en-US" dirty="0"/>
            <a:t>!</a:t>
          </a:r>
        </a:p>
      </dgm:t>
    </dgm:pt>
    <dgm:pt modelId="{D795515C-196A-432C-A02D-178F7796D406}" type="parTrans" cxnId="{251B4884-640A-45DD-B2B4-05521AD0F2CC}">
      <dgm:prSet/>
      <dgm:spPr/>
      <dgm:t>
        <a:bodyPr/>
        <a:lstStyle/>
        <a:p>
          <a:endParaRPr lang="en-US"/>
        </a:p>
      </dgm:t>
    </dgm:pt>
    <dgm:pt modelId="{B55915A0-0C91-4042-8637-27C1ED4F105C}" type="sibTrans" cxnId="{251B4884-640A-45DD-B2B4-05521AD0F2CC}">
      <dgm:prSet/>
      <dgm:spPr/>
      <dgm:t>
        <a:bodyPr/>
        <a:lstStyle/>
        <a:p>
          <a:endParaRPr lang="en-US"/>
        </a:p>
      </dgm:t>
    </dgm:pt>
    <dgm:pt modelId="{1DF92390-C9BF-4434-BE67-890F7DF4F712}">
      <dgm:prSet/>
      <dgm:spPr/>
      <dgm:t>
        <a:bodyPr/>
        <a:lstStyle/>
        <a:p>
          <a:pPr algn="just"/>
          <a:r>
            <a:rPr lang="en-US" b="1" dirty="0">
              <a:solidFill>
                <a:srgbClr val="002060"/>
              </a:solidFill>
            </a:rPr>
            <a:t>DOKAZ O EVIDENCIJI: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/>
            <a:t>Dokaz</a:t>
          </a:r>
          <a:r>
            <a:rPr lang="en-US" dirty="0"/>
            <a:t> da je stan za koji se </a:t>
          </a:r>
          <a:r>
            <a:rPr lang="en-US" dirty="0" err="1"/>
            <a:t>traži</a:t>
          </a:r>
          <a:r>
            <a:rPr lang="en-US" dirty="0"/>
            <a:t> </a:t>
          </a:r>
          <a:r>
            <a:rPr lang="en-US" dirty="0" err="1"/>
            <a:t>povrat</a:t>
          </a:r>
          <a:r>
            <a:rPr lang="en-US" dirty="0"/>
            <a:t> PDV-a </a:t>
          </a:r>
          <a:r>
            <a:rPr lang="sr-Latn-BA" dirty="0"/>
            <a:t>uknjižen</a:t>
          </a:r>
          <a:r>
            <a:rPr lang="en-US" dirty="0"/>
            <a:t>.</a:t>
          </a:r>
        </a:p>
      </dgm:t>
    </dgm:pt>
    <dgm:pt modelId="{7B2542B6-B00B-4E16-A1D4-FAB75E3FD126}" type="parTrans" cxnId="{724D73F3-57BC-474F-B957-F63AC3EF6BEB}">
      <dgm:prSet/>
      <dgm:spPr/>
      <dgm:t>
        <a:bodyPr/>
        <a:lstStyle/>
        <a:p>
          <a:endParaRPr lang="en-US"/>
        </a:p>
      </dgm:t>
    </dgm:pt>
    <dgm:pt modelId="{47BD61DF-2ABD-4247-8CE5-E499C66DDB2E}" type="sibTrans" cxnId="{724D73F3-57BC-474F-B957-F63AC3EF6BEB}">
      <dgm:prSet/>
      <dgm:spPr/>
      <dgm:t>
        <a:bodyPr/>
        <a:lstStyle/>
        <a:p>
          <a:endParaRPr lang="en-US"/>
        </a:p>
      </dgm:t>
    </dgm:pt>
    <dgm:pt modelId="{DCCB536B-3DF6-41EF-92FC-44A614FDFA38}" type="pres">
      <dgm:prSet presAssocID="{275FE9EB-CB60-4EB1-A417-497EBA8111D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EBFC7C-1C02-42BB-97AE-80CEC3F6A0C2}" type="pres">
      <dgm:prSet presAssocID="{257F9E0C-53EA-4834-93A3-5B396B43FE47}" presName="comp" presStyleCnt="0"/>
      <dgm:spPr/>
    </dgm:pt>
    <dgm:pt modelId="{B27DB36E-715E-431E-A805-D4FBFCC46CDA}" type="pres">
      <dgm:prSet presAssocID="{257F9E0C-53EA-4834-93A3-5B396B43FE47}" presName="box" presStyleLbl="node1" presStyleIdx="0" presStyleCnt="4"/>
      <dgm:spPr/>
      <dgm:t>
        <a:bodyPr/>
        <a:lstStyle/>
        <a:p>
          <a:endParaRPr lang="en-US"/>
        </a:p>
      </dgm:t>
    </dgm:pt>
    <dgm:pt modelId="{2ACBB53D-5C8C-40F3-B59B-FE2137854632}" type="pres">
      <dgm:prSet presAssocID="{257F9E0C-53EA-4834-93A3-5B396B43FE47}" presName="img" presStyleLbl="fgImgPlace1" presStyleIdx="0" presStyleCnt="4" custScaleX="5289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950D1C3-8FE6-461E-BC2F-4A6FF871DBEB}" type="pres">
      <dgm:prSet presAssocID="{257F9E0C-53EA-4834-93A3-5B396B43FE47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BA7C6-0E9B-4A88-B121-ADBCC0E22ED1}" type="pres">
      <dgm:prSet presAssocID="{7288ACD9-BCB6-4DDF-87BD-F268C41AEA3B}" presName="spacer" presStyleCnt="0"/>
      <dgm:spPr/>
    </dgm:pt>
    <dgm:pt modelId="{148CCE5F-11A5-4E8F-B36D-05C48A2A51A6}" type="pres">
      <dgm:prSet presAssocID="{6FFC1BCE-1BFB-4FA4-962D-CBABF4CA950A}" presName="comp" presStyleCnt="0"/>
      <dgm:spPr/>
    </dgm:pt>
    <dgm:pt modelId="{359C373D-9A0F-441C-82F4-D15E30E9749C}" type="pres">
      <dgm:prSet presAssocID="{6FFC1BCE-1BFB-4FA4-962D-CBABF4CA950A}" presName="box" presStyleLbl="node1" presStyleIdx="1" presStyleCnt="4"/>
      <dgm:spPr/>
      <dgm:t>
        <a:bodyPr/>
        <a:lstStyle/>
        <a:p>
          <a:endParaRPr lang="en-US"/>
        </a:p>
      </dgm:t>
    </dgm:pt>
    <dgm:pt modelId="{FC6C5AAD-AF84-4CC4-96B4-2E3C4996CF6A}" type="pres">
      <dgm:prSet presAssocID="{6FFC1BCE-1BFB-4FA4-962D-CBABF4CA950A}" presName="img" presStyleLbl="fgImgPlace1" presStyleIdx="1" presStyleCnt="4" custScaleX="5289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09D6A98-A1FC-4553-8CDE-1F77BD79F320}" type="pres">
      <dgm:prSet presAssocID="{6FFC1BCE-1BFB-4FA4-962D-CBABF4CA950A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EF33A-16BA-4F2A-BD49-2F323C4DA34B}" type="pres">
      <dgm:prSet presAssocID="{D43B5E19-F847-41B7-BFA0-CB3D84280863}" presName="spacer" presStyleCnt="0"/>
      <dgm:spPr/>
    </dgm:pt>
    <dgm:pt modelId="{47752B7D-79D3-4D09-A609-B405B6628008}" type="pres">
      <dgm:prSet presAssocID="{E98F2680-105A-41D3-8710-CD4C3BDF05A7}" presName="comp" presStyleCnt="0"/>
      <dgm:spPr/>
    </dgm:pt>
    <dgm:pt modelId="{761F4574-F8C4-4A32-BA92-281B9C39D015}" type="pres">
      <dgm:prSet presAssocID="{E98F2680-105A-41D3-8710-CD4C3BDF05A7}" presName="box" presStyleLbl="node1" presStyleIdx="2" presStyleCnt="4"/>
      <dgm:spPr/>
      <dgm:t>
        <a:bodyPr/>
        <a:lstStyle/>
        <a:p>
          <a:endParaRPr lang="en-US"/>
        </a:p>
      </dgm:t>
    </dgm:pt>
    <dgm:pt modelId="{13161480-88C1-44E7-8DDA-2B0DFB1DA844}" type="pres">
      <dgm:prSet presAssocID="{E98F2680-105A-41D3-8710-CD4C3BDF05A7}" presName="img" presStyleLbl="fgImgPlace1" presStyleIdx="2" presStyleCnt="4" custScaleX="5289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AEA6364-51D5-4299-B153-4F055FD03B0E}" type="pres">
      <dgm:prSet presAssocID="{E98F2680-105A-41D3-8710-CD4C3BDF05A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FE2190-DDCC-4852-A958-3BF69B25439F}" type="pres">
      <dgm:prSet presAssocID="{B55915A0-0C91-4042-8637-27C1ED4F105C}" presName="spacer" presStyleCnt="0"/>
      <dgm:spPr/>
    </dgm:pt>
    <dgm:pt modelId="{E2451126-08C2-44E4-9340-CB6A7DBDF2C7}" type="pres">
      <dgm:prSet presAssocID="{1DF92390-C9BF-4434-BE67-890F7DF4F712}" presName="comp" presStyleCnt="0"/>
      <dgm:spPr/>
    </dgm:pt>
    <dgm:pt modelId="{9B3E0843-22C6-4812-B17E-C6290710B933}" type="pres">
      <dgm:prSet presAssocID="{1DF92390-C9BF-4434-BE67-890F7DF4F712}" presName="box" presStyleLbl="node1" presStyleIdx="3" presStyleCnt="4"/>
      <dgm:spPr/>
      <dgm:t>
        <a:bodyPr/>
        <a:lstStyle/>
        <a:p>
          <a:endParaRPr lang="en-US"/>
        </a:p>
      </dgm:t>
    </dgm:pt>
    <dgm:pt modelId="{5C943972-A3DB-4FFC-A9C0-3889BAF361B7}" type="pres">
      <dgm:prSet presAssocID="{1DF92390-C9BF-4434-BE67-890F7DF4F712}" presName="img" presStyleLbl="fgImgPlace1" presStyleIdx="3" presStyleCnt="4" custScaleX="5289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8B771E1F-F2D1-430C-89BC-4A1C41A2A21D}" type="pres">
      <dgm:prSet presAssocID="{1DF92390-C9BF-4434-BE67-890F7DF4F712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D287EF-7F43-4134-8B9D-0D024F33859C}" type="presOf" srcId="{1DF92390-C9BF-4434-BE67-890F7DF4F712}" destId="{8B771E1F-F2D1-430C-89BC-4A1C41A2A21D}" srcOrd="1" destOrd="0" presId="urn:microsoft.com/office/officeart/2005/8/layout/vList4"/>
    <dgm:cxn modelId="{59DF2A7C-3AF0-492C-A7BA-3BCB54417258}" type="presOf" srcId="{6FFC1BCE-1BFB-4FA4-962D-CBABF4CA950A}" destId="{359C373D-9A0F-441C-82F4-D15E30E9749C}" srcOrd="0" destOrd="0" presId="urn:microsoft.com/office/officeart/2005/8/layout/vList4"/>
    <dgm:cxn modelId="{4464C195-B792-4094-8C6D-6BD7FFB713BB}" type="presOf" srcId="{E98F2680-105A-41D3-8710-CD4C3BDF05A7}" destId="{2AEA6364-51D5-4299-B153-4F055FD03B0E}" srcOrd="1" destOrd="0" presId="urn:microsoft.com/office/officeart/2005/8/layout/vList4"/>
    <dgm:cxn modelId="{724D73F3-57BC-474F-B957-F63AC3EF6BEB}" srcId="{275FE9EB-CB60-4EB1-A417-497EBA8111DE}" destId="{1DF92390-C9BF-4434-BE67-890F7DF4F712}" srcOrd="3" destOrd="0" parTransId="{7B2542B6-B00B-4E16-A1D4-FAB75E3FD126}" sibTransId="{47BD61DF-2ABD-4247-8CE5-E499C66DDB2E}"/>
    <dgm:cxn modelId="{5E7CB4F3-CD59-4280-B60F-8A3F5018207B}" type="presOf" srcId="{275FE9EB-CB60-4EB1-A417-497EBA8111DE}" destId="{DCCB536B-3DF6-41EF-92FC-44A614FDFA38}" srcOrd="0" destOrd="0" presId="urn:microsoft.com/office/officeart/2005/8/layout/vList4"/>
    <dgm:cxn modelId="{E9967BEB-6F9A-466C-BA15-09672E261022}" srcId="{275FE9EB-CB60-4EB1-A417-497EBA8111DE}" destId="{6FFC1BCE-1BFB-4FA4-962D-CBABF4CA950A}" srcOrd="1" destOrd="0" parTransId="{F0837527-1787-4425-9636-DF1EE4433E26}" sibTransId="{D43B5E19-F847-41B7-BFA0-CB3D84280863}"/>
    <dgm:cxn modelId="{251B4884-640A-45DD-B2B4-05521AD0F2CC}" srcId="{275FE9EB-CB60-4EB1-A417-497EBA8111DE}" destId="{E98F2680-105A-41D3-8710-CD4C3BDF05A7}" srcOrd="2" destOrd="0" parTransId="{D795515C-196A-432C-A02D-178F7796D406}" sibTransId="{B55915A0-0C91-4042-8637-27C1ED4F105C}"/>
    <dgm:cxn modelId="{9ECE41C8-B13E-4AEA-B1D1-2A99D2D8FECC}" type="presOf" srcId="{257F9E0C-53EA-4834-93A3-5B396B43FE47}" destId="{B950D1C3-8FE6-461E-BC2F-4A6FF871DBEB}" srcOrd="1" destOrd="0" presId="urn:microsoft.com/office/officeart/2005/8/layout/vList4"/>
    <dgm:cxn modelId="{5F5A9E5B-2C77-46EA-A89B-7E68F25A313C}" srcId="{275FE9EB-CB60-4EB1-A417-497EBA8111DE}" destId="{257F9E0C-53EA-4834-93A3-5B396B43FE47}" srcOrd="0" destOrd="0" parTransId="{0D849622-82D2-4E13-AD92-600B4E4B60D6}" sibTransId="{7288ACD9-BCB6-4DDF-87BD-F268C41AEA3B}"/>
    <dgm:cxn modelId="{B3D1D1DB-1FC0-467C-803A-9AF9BF2066DA}" type="presOf" srcId="{257F9E0C-53EA-4834-93A3-5B396B43FE47}" destId="{B27DB36E-715E-431E-A805-D4FBFCC46CDA}" srcOrd="0" destOrd="0" presId="urn:microsoft.com/office/officeart/2005/8/layout/vList4"/>
    <dgm:cxn modelId="{040F646C-9D52-4D19-9DC7-D4C7D0491DC7}" type="presOf" srcId="{6FFC1BCE-1BFB-4FA4-962D-CBABF4CA950A}" destId="{F09D6A98-A1FC-4553-8CDE-1F77BD79F320}" srcOrd="1" destOrd="0" presId="urn:microsoft.com/office/officeart/2005/8/layout/vList4"/>
    <dgm:cxn modelId="{738AEF8A-9E2A-41C0-B853-ED9AF4F3E546}" type="presOf" srcId="{E98F2680-105A-41D3-8710-CD4C3BDF05A7}" destId="{761F4574-F8C4-4A32-BA92-281B9C39D015}" srcOrd="0" destOrd="0" presId="urn:microsoft.com/office/officeart/2005/8/layout/vList4"/>
    <dgm:cxn modelId="{A7FD66DC-0A4F-4764-A6F8-499518D71BF5}" type="presOf" srcId="{1DF92390-C9BF-4434-BE67-890F7DF4F712}" destId="{9B3E0843-22C6-4812-B17E-C6290710B933}" srcOrd="0" destOrd="0" presId="urn:microsoft.com/office/officeart/2005/8/layout/vList4"/>
    <dgm:cxn modelId="{BC103D01-0B52-4FE1-B9BE-A8DC9D3C0F81}" type="presParOf" srcId="{DCCB536B-3DF6-41EF-92FC-44A614FDFA38}" destId="{00EBFC7C-1C02-42BB-97AE-80CEC3F6A0C2}" srcOrd="0" destOrd="0" presId="urn:microsoft.com/office/officeart/2005/8/layout/vList4"/>
    <dgm:cxn modelId="{DABD6F62-3E1E-46F6-BB97-D171F43B4CE2}" type="presParOf" srcId="{00EBFC7C-1C02-42BB-97AE-80CEC3F6A0C2}" destId="{B27DB36E-715E-431E-A805-D4FBFCC46CDA}" srcOrd="0" destOrd="0" presId="urn:microsoft.com/office/officeart/2005/8/layout/vList4"/>
    <dgm:cxn modelId="{5A6E6FA2-4D2E-44E5-A776-A0831E79C898}" type="presParOf" srcId="{00EBFC7C-1C02-42BB-97AE-80CEC3F6A0C2}" destId="{2ACBB53D-5C8C-40F3-B59B-FE2137854632}" srcOrd="1" destOrd="0" presId="urn:microsoft.com/office/officeart/2005/8/layout/vList4"/>
    <dgm:cxn modelId="{C9B55BFC-135C-4514-93E0-D29E195189EC}" type="presParOf" srcId="{00EBFC7C-1C02-42BB-97AE-80CEC3F6A0C2}" destId="{B950D1C3-8FE6-461E-BC2F-4A6FF871DBEB}" srcOrd="2" destOrd="0" presId="urn:microsoft.com/office/officeart/2005/8/layout/vList4"/>
    <dgm:cxn modelId="{9233C674-123E-4BFC-89CA-F2045527B2DD}" type="presParOf" srcId="{DCCB536B-3DF6-41EF-92FC-44A614FDFA38}" destId="{6C1BA7C6-0E9B-4A88-B121-ADBCC0E22ED1}" srcOrd="1" destOrd="0" presId="urn:microsoft.com/office/officeart/2005/8/layout/vList4"/>
    <dgm:cxn modelId="{F790EB01-88CB-4B42-9B14-83C56EC00DA1}" type="presParOf" srcId="{DCCB536B-3DF6-41EF-92FC-44A614FDFA38}" destId="{148CCE5F-11A5-4E8F-B36D-05C48A2A51A6}" srcOrd="2" destOrd="0" presId="urn:microsoft.com/office/officeart/2005/8/layout/vList4"/>
    <dgm:cxn modelId="{43154115-8DE4-4852-A5C9-85A874C2D0B7}" type="presParOf" srcId="{148CCE5F-11A5-4E8F-B36D-05C48A2A51A6}" destId="{359C373D-9A0F-441C-82F4-D15E30E9749C}" srcOrd="0" destOrd="0" presId="urn:microsoft.com/office/officeart/2005/8/layout/vList4"/>
    <dgm:cxn modelId="{6B6D1B24-B9AC-466E-854D-9E8B938C3CB7}" type="presParOf" srcId="{148CCE5F-11A5-4E8F-B36D-05C48A2A51A6}" destId="{FC6C5AAD-AF84-4CC4-96B4-2E3C4996CF6A}" srcOrd="1" destOrd="0" presId="urn:microsoft.com/office/officeart/2005/8/layout/vList4"/>
    <dgm:cxn modelId="{9F01381F-A0D8-4724-9362-4C1D08EB8CA8}" type="presParOf" srcId="{148CCE5F-11A5-4E8F-B36D-05C48A2A51A6}" destId="{F09D6A98-A1FC-4553-8CDE-1F77BD79F320}" srcOrd="2" destOrd="0" presId="urn:microsoft.com/office/officeart/2005/8/layout/vList4"/>
    <dgm:cxn modelId="{895B6C54-2E9A-4452-9825-57D62D3FF6EA}" type="presParOf" srcId="{DCCB536B-3DF6-41EF-92FC-44A614FDFA38}" destId="{8BEEF33A-16BA-4F2A-BD49-2F323C4DA34B}" srcOrd="3" destOrd="0" presId="urn:microsoft.com/office/officeart/2005/8/layout/vList4"/>
    <dgm:cxn modelId="{0FB0171B-0D85-40DC-9A2F-3B3526127E6D}" type="presParOf" srcId="{DCCB536B-3DF6-41EF-92FC-44A614FDFA38}" destId="{47752B7D-79D3-4D09-A609-B405B6628008}" srcOrd="4" destOrd="0" presId="urn:microsoft.com/office/officeart/2005/8/layout/vList4"/>
    <dgm:cxn modelId="{66C1AD56-5CCB-4893-B633-0421EC5C9876}" type="presParOf" srcId="{47752B7D-79D3-4D09-A609-B405B6628008}" destId="{761F4574-F8C4-4A32-BA92-281B9C39D015}" srcOrd="0" destOrd="0" presId="urn:microsoft.com/office/officeart/2005/8/layout/vList4"/>
    <dgm:cxn modelId="{B0E067C8-40D4-48BC-95EA-30B275DD06B2}" type="presParOf" srcId="{47752B7D-79D3-4D09-A609-B405B6628008}" destId="{13161480-88C1-44E7-8DDA-2B0DFB1DA844}" srcOrd="1" destOrd="0" presId="urn:microsoft.com/office/officeart/2005/8/layout/vList4"/>
    <dgm:cxn modelId="{F3ADA2AB-828B-47CB-810E-9E58150C05CB}" type="presParOf" srcId="{47752B7D-79D3-4D09-A609-B405B6628008}" destId="{2AEA6364-51D5-4299-B153-4F055FD03B0E}" srcOrd="2" destOrd="0" presId="urn:microsoft.com/office/officeart/2005/8/layout/vList4"/>
    <dgm:cxn modelId="{A87462E3-773B-4A1B-B2C1-B765A5A1C7FD}" type="presParOf" srcId="{DCCB536B-3DF6-41EF-92FC-44A614FDFA38}" destId="{E1FE2190-DDCC-4852-A958-3BF69B25439F}" srcOrd="5" destOrd="0" presId="urn:microsoft.com/office/officeart/2005/8/layout/vList4"/>
    <dgm:cxn modelId="{24C186EC-03E6-4B95-A005-E5F63C9E2A2D}" type="presParOf" srcId="{DCCB536B-3DF6-41EF-92FC-44A614FDFA38}" destId="{E2451126-08C2-44E4-9340-CB6A7DBDF2C7}" srcOrd="6" destOrd="0" presId="urn:microsoft.com/office/officeart/2005/8/layout/vList4"/>
    <dgm:cxn modelId="{BA08E770-BC26-48D8-8CCA-47665438F35C}" type="presParOf" srcId="{E2451126-08C2-44E4-9340-CB6A7DBDF2C7}" destId="{9B3E0843-22C6-4812-B17E-C6290710B933}" srcOrd="0" destOrd="0" presId="urn:microsoft.com/office/officeart/2005/8/layout/vList4"/>
    <dgm:cxn modelId="{2B7751AC-3282-41C1-9758-42D81CD3D3E8}" type="presParOf" srcId="{E2451126-08C2-44E4-9340-CB6A7DBDF2C7}" destId="{5C943972-A3DB-4FFC-A9C0-3889BAF361B7}" srcOrd="1" destOrd="0" presId="urn:microsoft.com/office/officeart/2005/8/layout/vList4"/>
    <dgm:cxn modelId="{56B6750E-DFC2-49C4-AD94-7A7841FDFFAE}" type="presParOf" srcId="{E2451126-08C2-44E4-9340-CB6A7DBDF2C7}" destId="{8B771E1F-F2D1-430C-89BC-4A1C41A2A21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59A668-E588-465D-91FE-ED2013A5D680}" type="doc">
      <dgm:prSet loTypeId="urn:microsoft.com/office/officeart/2005/8/layout/vList4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FB73AE3-3899-4E83-ABFE-E444B8D283D4}">
      <dgm:prSet phldrT="[Text]"/>
      <dgm:spPr/>
      <dgm:t>
        <a:bodyPr/>
        <a:lstStyle/>
        <a:p>
          <a:pPr algn="just"/>
          <a:r>
            <a:rPr lang="en-US" b="1" dirty="0">
              <a:solidFill>
                <a:srgbClr val="002060"/>
              </a:solidFill>
            </a:rPr>
            <a:t>SLUŽBENE PROVJERE: </a:t>
          </a:r>
          <a:r>
            <a:rPr lang="en-US" dirty="0"/>
            <a:t>UIO </a:t>
          </a:r>
          <a:r>
            <a:rPr lang="en-US" dirty="0" err="1"/>
            <a:t>službenim</a:t>
          </a:r>
          <a:r>
            <a:rPr lang="en-US" dirty="0"/>
            <a:t> </a:t>
          </a:r>
          <a:r>
            <a:rPr lang="en-US" dirty="0" err="1"/>
            <a:t>putem</a:t>
          </a:r>
          <a:r>
            <a:rPr lang="en-US" dirty="0"/>
            <a:t> </a:t>
          </a:r>
          <a:r>
            <a:rPr lang="en-US" dirty="0" err="1"/>
            <a:t>provjerava</a:t>
          </a:r>
          <a:r>
            <a:rPr lang="en-US" dirty="0"/>
            <a:t> </a:t>
          </a:r>
          <a:r>
            <a:rPr lang="en-US" dirty="0" err="1"/>
            <a:t>registre</a:t>
          </a:r>
          <a:r>
            <a:rPr lang="en-US" dirty="0"/>
            <a:t> </a:t>
          </a:r>
          <a:r>
            <a:rPr lang="en-US" dirty="0" err="1"/>
            <a:t>sa</a:t>
          </a:r>
          <a:r>
            <a:rPr lang="en-US" dirty="0"/>
            <a:t> RUGIPP-om, FUGIPP-om, </a:t>
          </a:r>
          <a:r>
            <a:rPr lang="en-US" dirty="0" err="1"/>
            <a:t>sudovima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poreskim</a:t>
          </a:r>
          <a:r>
            <a:rPr lang="en-US" dirty="0"/>
            <a:t> </a:t>
          </a:r>
          <a:r>
            <a:rPr lang="en-US" dirty="0" err="1"/>
            <a:t>upravama</a:t>
          </a:r>
          <a:r>
            <a:rPr lang="sr-Latn-BA" dirty="0"/>
            <a:t> entiteta i Distrikta.</a:t>
          </a:r>
          <a:endParaRPr lang="en-US" dirty="0"/>
        </a:p>
      </dgm:t>
    </dgm:pt>
    <dgm:pt modelId="{0BDAEFD9-E973-42AF-9FC3-F2B063E42778}" type="parTrans" cxnId="{8052DCC4-90F9-493B-A456-4B0F1585FBB3}">
      <dgm:prSet/>
      <dgm:spPr/>
      <dgm:t>
        <a:bodyPr/>
        <a:lstStyle/>
        <a:p>
          <a:endParaRPr lang="en-US"/>
        </a:p>
      </dgm:t>
    </dgm:pt>
    <dgm:pt modelId="{4F1C5698-23EF-4A7E-B227-CAC99A7C79EC}" type="sibTrans" cxnId="{8052DCC4-90F9-493B-A456-4B0F1585FBB3}">
      <dgm:prSet/>
      <dgm:spPr/>
      <dgm:t>
        <a:bodyPr/>
        <a:lstStyle/>
        <a:p>
          <a:endParaRPr lang="en-US"/>
        </a:p>
      </dgm:t>
    </dgm:pt>
    <dgm:pt modelId="{3231B97B-800C-4F4E-A9B0-63D8A12A8FED}">
      <dgm:prSet/>
      <dgm:spPr/>
      <dgm:t>
        <a:bodyPr/>
        <a:lstStyle/>
        <a:p>
          <a:pPr algn="just"/>
          <a:r>
            <a:rPr lang="en-US" b="1" dirty="0">
              <a:solidFill>
                <a:srgbClr val="002060"/>
              </a:solidFill>
            </a:rPr>
            <a:t>CILJ PROVJERA: </a:t>
          </a:r>
          <a:r>
            <a:rPr lang="en-US" dirty="0" err="1"/>
            <a:t>Eliminisanje</a:t>
          </a:r>
          <a:r>
            <a:rPr lang="en-US" dirty="0"/>
            <a:t> </a:t>
          </a:r>
          <a:r>
            <a:rPr lang="en-US" dirty="0" err="1"/>
            <a:t>skrivene</a:t>
          </a:r>
          <a:r>
            <a:rPr lang="en-US" dirty="0"/>
            <a:t> </a:t>
          </a:r>
          <a:r>
            <a:rPr lang="en-US" dirty="0" err="1"/>
            <a:t>ili</a:t>
          </a:r>
          <a:r>
            <a:rPr lang="en-US" dirty="0"/>
            <a:t> </a:t>
          </a:r>
          <a:r>
            <a:rPr lang="en-US" dirty="0" err="1"/>
            <a:t>prometovane</a:t>
          </a:r>
          <a:r>
            <a:rPr lang="en-US" dirty="0"/>
            <a:t> </a:t>
          </a:r>
          <a:r>
            <a:rPr lang="en-US" dirty="0" err="1"/>
            <a:t>imovine</a:t>
          </a:r>
          <a:r>
            <a:rPr lang="en-US" dirty="0"/>
            <a:t> </a:t>
          </a:r>
          <a:r>
            <a:rPr lang="en-US" dirty="0" err="1"/>
            <a:t>bilo</a:t>
          </a:r>
          <a:r>
            <a:rPr lang="en-US" dirty="0"/>
            <a:t> </a:t>
          </a:r>
          <a:r>
            <a:rPr lang="en-US" dirty="0" err="1"/>
            <a:t>gdje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teritoriji</a:t>
          </a:r>
          <a:r>
            <a:rPr lang="en-US" dirty="0"/>
            <a:t> </a:t>
          </a:r>
          <a:r>
            <a:rPr lang="en-US" dirty="0" err="1"/>
            <a:t>BiH</a:t>
          </a:r>
          <a:r>
            <a:rPr lang="en-US" dirty="0"/>
            <a:t>.</a:t>
          </a:r>
          <a:endParaRPr lang="sr-Latn-BA" dirty="0"/>
        </a:p>
      </dgm:t>
    </dgm:pt>
    <dgm:pt modelId="{7739C16E-891E-4C14-B943-25936A287B30}" type="parTrans" cxnId="{17473A50-CA2D-4EC2-8DDC-74D6756FB20F}">
      <dgm:prSet/>
      <dgm:spPr/>
      <dgm:t>
        <a:bodyPr/>
        <a:lstStyle/>
        <a:p>
          <a:endParaRPr lang="en-US"/>
        </a:p>
      </dgm:t>
    </dgm:pt>
    <dgm:pt modelId="{24C8858D-6BB1-4321-BC36-E43DAE408676}" type="sibTrans" cxnId="{17473A50-CA2D-4EC2-8DDC-74D6756FB20F}">
      <dgm:prSet/>
      <dgm:spPr/>
      <dgm:t>
        <a:bodyPr/>
        <a:lstStyle/>
        <a:p>
          <a:endParaRPr lang="en-US"/>
        </a:p>
      </dgm:t>
    </dgm:pt>
    <dgm:pt modelId="{8314261D-4D68-43A9-865E-4F088FB90A2D}">
      <dgm:prSet/>
      <dgm:spPr/>
      <dgm:t>
        <a:bodyPr/>
        <a:lstStyle/>
        <a:p>
          <a:pPr algn="just"/>
          <a:r>
            <a:rPr lang="en-US" b="1" dirty="0" err="1">
              <a:solidFill>
                <a:srgbClr val="002060"/>
              </a:solidFill>
            </a:rPr>
            <a:t>ZAKONSKI</a:t>
          </a:r>
          <a:r>
            <a:rPr lang="en-US" b="1" dirty="0">
              <a:solidFill>
                <a:srgbClr val="002060"/>
              </a:solidFill>
            </a:rPr>
            <a:t> ROK</a:t>
          </a:r>
          <a:r>
            <a:rPr lang="sr-Latn-BA" b="1" dirty="0">
              <a:solidFill>
                <a:srgbClr val="002060"/>
              </a:solidFill>
            </a:rPr>
            <a:t> ZA POVRAT PDV-A</a:t>
          </a:r>
          <a:r>
            <a:rPr lang="en-US" b="1" dirty="0">
              <a:solidFill>
                <a:srgbClr val="002060"/>
              </a:solidFill>
            </a:rPr>
            <a:t>: </a:t>
          </a:r>
          <a:r>
            <a:rPr lang="en-US" dirty="0" err="1"/>
            <a:t>Maksimalno</a:t>
          </a:r>
          <a:r>
            <a:rPr lang="en-US" dirty="0"/>
            <a:t> 6 </a:t>
          </a:r>
          <a:r>
            <a:rPr lang="en-US" dirty="0" err="1"/>
            <a:t>mjeseci</a:t>
          </a:r>
          <a:r>
            <a:rPr lang="en-US" dirty="0"/>
            <a:t> od dana </a:t>
          </a:r>
          <a:r>
            <a:rPr lang="en-US" dirty="0" err="1"/>
            <a:t>podnošenja</a:t>
          </a:r>
          <a:r>
            <a:rPr lang="en-US" dirty="0"/>
            <a:t> </a:t>
          </a:r>
          <a:r>
            <a:rPr lang="en-US" dirty="0" err="1"/>
            <a:t>urednog</a:t>
          </a:r>
          <a:r>
            <a:rPr lang="en-US" dirty="0"/>
            <a:t> </a:t>
          </a:r>
          <a:r>
            <a:rPr lang="en-US" dirty="0" err="1"/>
            <a:t>zahtjeva</a:t>
          </a:r>
          <a:r>
            <a:rPr lang="en-US" dirty="0"/>
            <a:t>.</a:t>
          </a:r>
          <a:endParaRPr lang="sr-Latn-BA" dirty="0"/>
        </a:p>
      </dgm:t>
    </dgm:pt>
    <dgm:pt modelId="{FF81AE55-1593-415A-B8C9-47F9F7DDF007}" type="parTrans" cxnId="{5D4109B3-B048-4FDE-AF5B-869A1F7B1706}">
      <dgm:prSet/>
      <dgm:spPr/>
      <dgm:t>
        <a:bodyPr/>
        <a:lstStyle/>
        <a:p>
          <a:endParaRPr lang="en-US"/>
        </a:p>
      </dgm:t>
    </dgm:pt>
    <dgm:pt modelId="{A3B71CC2-5795-4F99-8F4A-C1DB0DE7D3F6}" type="sibTrans" cxnId="{5D4109B3-B048-4FDE-AF5B-869A1F7B1706}">
      <dgm:prSet/>
      <dgm:spPr/>
      <dgm:t>
        <a:bodyPr/>
        <a:lstStyle/>
        <a:p>
          <a:endParaRPr lang="en-US"/>
        </a:p>
      </dgm:t>
    </dgm:pt>
    <dgm:pt modelId="{E3C10054-9AC0-4EC4-81F9-58D0A3B989B1}">
      <dgm:prSet/>
      <dgm:spPr/>
      <dgm:t>
        <a:bodyPr/>
        <a:lstStyle/>
        <a:p>
          <a:pPr algn="just"/>
          <a:r>
            <a:rPr lang="en-US" b="1" dirty="0">
              <a:solidFill>
                <a:srgbClr val="002060"/>
              </a:solidFill>
            </a:rPr>
            <a:t>ZABRANA OTUĐENJA: </a:t>
          </a:r>
          <a:r>
            <a:rPr lang="en-US" dirty="0"/>
            <a:t>Stan se ne </a:t>
          </a:r>
          <a:r>
            <a:rPr lang="en-US" dirty="0" err="1"/>
            <a:t>smije</a:t>
          </a:r>
          <a:r>
            <a:rPr lang="en-US" dirty="0"/>
            <a:t> </a:t>
          </a:r>
          <a:r>
            <a:rPr lang="en-US" dirty="0" err="1"/>
            <a:t>otuđiti</a:t>
          </a:r>
          <a:r>
            <a:rPr lang="en-US" dirty="0"/>
            <a:t> (</a:t>
          </a:r>
          <a:r>
            <a:rPr lang="en-US" dirty="0" err="1"/>
            <a:t>prodati</a:t>
          </a:r>
          <a:r>
            <a:rPr lang="en-US" dirty="0"/>
            <a:t>) u </a:t>
          </a:r>
          <a:r>
            <a:rPr lang="en-US" dirty="0" err="1"/>
            <a:t>roku</a:t>
          </a:r>
          <a:r>
            <a:rPr lang="en-US" dirty="0"/>
            <a:t> od 5 </a:t>
          </a:r>
          <a:r>
            <a:rPr lang="en-US" dirty="0" err="1"/>
            <a:t>godina</a:t>
          </a:r>
          <a:r>
            <a:rPr lang="en-US" dirty="0"/>
            <a:t>.</a:t>
          </a:r>
          <a:endParaRPr lang="sr-Latn-BA" dirty="0"/>
        </a:p>
      </dgm:t>
    </dgm:pt>
    <dgm:pt modelId="{5B482F63-21EB-4A16-898D-CA117504108F}" type="parTrans" cxnId="{CE02C4A9-DA8F-44EA-AA05-1D370A775BB3}">
      <dgm:prSet/>
      <dgm:spPr/>
      <dgm:t>
        <a:bodyPr/>
        <a:lstStyle/>
        <a:p>
          <a:endParaRPr lang="en-US"/>
        </a:p>
      </dgm:t>
    </dgm:pt>
    <dgm:pt modelId="{CF724CE1-5CBD-4989-A8EB-D25A0412629E}" type="sibTrans" cxnId="{CE02C4A9-DA8F-44EA-AA05-1D370A775BB3}">
      <dgm:prSet/>
      <dgm:spPr/>
      <dgm:t>
        <a:bodyPr/>
        <a:lstStyle/>
        <a:p>
          <a:endParaRPr lang="en-US"/>
        </a:p>
      </dgm:t>
    </dgm:pt>
    <dgm:pt modelId="{B0CF954F-CC98-4AE4-83C2-B238A3BB1870}">
      <dgm:prSet/>
      <dgm:spPr/>
      <dgm:t>
        <a:bodyPr/>
        <a:lstStyle/>
        <a:p>
          <a:pPr algn="just"/>
          <a:r>
            <a:rPr lang="en-US" b="1" dirty="0">
              <a:solidFill>
                <a:srgbClr val="002060"/>
              </a:solidFill>
            </a:rPr>
            <a:t>KRŠENJE ZABRANE: </a:t>
          </a:r>
          <a:r>
            <a:rPr lang="en-US" dirty="0" err="1"/>
            <a:t>Povlači</a:t>
          </a:r>
          <a:r>
            <a:rPr lang="en-US" dirty="0"/>
            <a:t> </a:t>
          </a:r>
          <a:r>
            <a:rPr lang="en-US" dirty="0" err="1"/>
            <a:t>povrat</a:t>
          </a:r>
          <a:r>
            <a:rPr lang="en-US" dirty="0"/>
            <a:t> </a:t>
          </a:r>
          <a:r>
            <a:rPr lang="en-US" dirty="0" err="1"/>
            <a:t>cjelokupnog</a:t>
          </a:r>
          <a:r>
            <a:rPr lang="en-US" dirty="0"/>
            <a:t> </a:t>
          </a:r>
          <a:r>
            <a:rPr lang="en-US" dirty="0" err="1"/>
            <a:t>iznosa</a:t>
          </a:r>
          <a:r>
            <a:rPr lang="en-US" dirty="0"/>
            <a:t> </a:t>
          </a:r>
          <a:r>
            <a:rPr lang="en-US" dirty="0" err="1"/>
            <a:t>sa</a:t>
          </a:r>
          <a:r>
            <a:rPr lang="en-US" dirty="0"/>
            <a:t> </a:t>
          </a:r>
          <a:r>
            <a:rPr lang="en-US" dirty="0" err="1"/>
            <a:t>zakonskim</a:t>
          </a:r>
          <a:r>
            <a:rPr lang="en-US" dirty="0"/>
            <a:t> </a:t>
          </a:r>
          <a:r>
            <a:rPr lang="en-US" dirty="0" err="1"/>
            <a:t>zateznim</a:t>
          </a:r>
          <a:r>
            <a:rPr lang="en-US" dirty="0"/>
            <a:t> </a:t>
          </a:r>
          <a:r>
            <a:rPr lang="en-US" dirty="0" err="1"/>
            <a:t>kamatama</a:t>
          </a:r>
          <a:r>
            <a:rPr lang="en-US" dirty="0"/>
            <a:t>.</a:t>
          </a:r>
        </a:p>
      </dgm:t>
    </dgm:pt>
    <dgm:pt modelId="{F277DDE7-4AEC-4925-9112-993F26E3832E}" type="parTrans" cxnId="{D3085269-66F4-4B08-8614-BE009A6B30F4}">
      <dgm:prSet/>
      <dgm:spPr/>
      <dgm:t>
        <a:bodyPr/>
        <a:lstStyle/>
        <a:p>
          <a:endParaRPr lang="en-US"/>
        </a:p>
      </dgm:t>
    </dgm:pt>
    <dgm:pt modelId="{BCC637FB-2DB3-42F2-8349-E5B14B5FD780}" type="sibTrans" cxnId="{D3085269-66F4-4B08-8614-BE009A6B30F4}">
      <dgm:prSet/>
      <dgm:spPr/>
      <dgm:t>
        <a:bodyPr/>
        <a:lstStyle/>
        <a:p>
          <a:endParaRPr lang="en-US"/>
        </a:p>
      </dgm:t>
    </dgm:pt>
    <dgm:pt modelId="{706AD037-96E6-4DB8-99B0-8E7DACFE335C}" type="pres">
      <dgm:prSet presAssocID="{D959A668-E588-465D-91FE-ED2013A5D68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66D0E5-2B5C-4E5A-A409-A38893830F9A}" type="pres">
      <dgm:prSet presAssocID="{BFB73AE3-3899-4E83-ABFE-E444B8D283D4}" presName="comp" presStyleCnt="0"/>
      <dgm:spPr/>
    </dgm:pt>
    <dgm:pt modelId="{CB918195-F0F0-4785-9FA0-B2AAFD55A8AD}" type="pres">
      <dgm:prSet presAssocID="{BFB73AE3-3899-4E83-ABFE-E444B8D283D4}" presName="box" presStyleLbl="node1" presStyleIdx="0" presStyleCnt="5"/>
      <dgm:spPr/>
      <dgm:t>
        <a:bodyPr/>
        <a:lstStyle/>
        <a:p>
          <a:endParaRPr lang="en-US"/>
        </a:p>
      </dgm:t>
    </dgm:pt>
    <dgm:pt modelId="{1BDA2352-422C-49B4-82BE-907193A3D763}" type="pres">
      <dgm:prSet presAssocID="{BFB73AE3-3899-4E83-ABFE-E444B8D283D4}" presName="img" presStyleLbl="fgImgPlace1" presStyleIdx="0" presStyleCnt="5" custScaleX="3825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996CE3B-7C02-4A74-A937-038EAB809DF5}" type="pres">
      <dgm:prSet presAssocID="{BFB73AE3-3899-4E83-ABFE-E444B8D283D4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78D799-85FE-4E94-A142-B88A0A8A72BB}" type="pres">
      <dgm:prSet presAssocID="{4F1C5698-23EF-4A7E-B227-CAC99A7C79EC}" presName="spacer" presStyleCnt="0"/>
      <dgm:spPr/>
    </dgm:pt>
    <dgm:pt modelId="{C8E5B218-B82B-49AA-9D11-8A41D175B59A}" type="pres">
      <dgm:prSet presAssocID="{3231B97B-800C-4F4E-A9B0-63D8A12A8FED}" presName="comp" presStyleCnt="0"/>
      <dgm:spPr/>
    </dgm:pt>
    <dgm:pt modelId="{90421D06-5FAD-454C-9866-2B07DA2FD6B9}" type="pres">
      <dgm:prSet presAssocID="{3231B97B-800C-4F4E-A9B0-63D8A12A8FED}" presName="box" presStyleLbl="node1" presStyleIdx="1" presStyleCnt="5"/>
      <dgm:spPr/>
      <dgm:t>
        <a:bodyPr/>
        <a:lstStyle/>
        <a:p>
          <a:endParaRPr lang="en-US"/>
        </a:p>
      </dgm:t>
    </dgm:pt>
    <dgm:pt modelId="{5FB947E3-5DE3-4519-917D-A7F95A750349}" type="pres">
      <dgm:prSet presAssocID="{3231B97B-800C-4F4E-A9B0-63D8A12A8FED}" presName="img" presStyleLbl="fgImgPlace1" presStyleIdx="1" presStyleCnt="5" custScaleX="3825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812B79A-93D7-4A6C-BBC9-582CC86E380C}" type="pres">
      <dgm:prSet presAssocID="{3231B97B-800C-4F4E-A9B0-63D8A12A8FED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6E746-2A27-4DFB-A43B-8CC41650D82F}" type="pres">
      <dgm:prSet presAssocID="{24C8858D-6BB1-4321-BC36-E43DAE408676}" presName="spacer" presStyleCnt="0"/>
      <dgm:spPr/>
    </dgm:pt>
    <dgm:pt modelId="{4F223ADA-18F0-4A09-B19F-E7022CB969E2}" type="pres">
      <dgm:prSet presAssocID="{8314261D-4D68-43A9-865E-4F088FB90A2D}" presName="comp" presStyleCnt="0"/>
      <dgm:spPr/>
    </dgm:pt>
    <dgm:pt modelId="{16471B8E-4696-45B7-B7EB-4F9B32760EBC}" type="pres">
      <dgm:prSet presAssocID="{8314261D-4D68-43A9-865E-4F088FB90A2D}" presName="box" presStyleLbl="node1" presStyleIdx="2" presStyleCnt="5"/>
      <dgm:spPr/>
      <dgm:t>
        <a:bodyPr/>
        <a:lstStyle/>
        <a:p>
          <a:endParaRPr lang="en-US"/>
        </a:p>
      </dgm:t>
    </dgm:pt>
    <dgm:pt modelId="{BB5E09EA-E62D-4D5E-8AEA-24DF687BACE6}" type="pres">
      <dgm:prSet presAssocID="{8314261D-4D68-43A9-865E-4F088FB90A2D}" presName="img" presStyleLbl="fgImgPlace1" presStyleIdx="2" presStyleCnt="5" custScaleX="3825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75724D5-93A1-4B44-BCF2-DC2D3B1BCDE8}" type="pres">
      <dgm:prSet presAssocID="{8314261D-4D68-43A9-865E-4F088FB90A2D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E5F4AC-6A98-4B61-8677-2ED48C6D5CDE}" type="pres">
      <dgm:prSet presAssocID="{A3B71CC2-5795-4F99-8F4A-C1DB0DE7D3F6}" presName="spacer" presStyleCnt="0"/>
      <dgm:spPr/>
    </dgm:pt>
    <dgm:pt modelId="{57A8F071-3E17-4768-8533-4B3C0F48A897}" type="pres">
      <dgm:prSet presAssocID="{E3C10054-9AC0-4EC4-81F9-58D0A3B989B1}" presName="comp" presStyleCnt="0"/>
      <dgm:spPr/>
    </dgm:pt>
    <dgm:pt modelId="{C9782DB5-3DB6-47F7-A841-1672C4BB7289}" type="pres">
      <dgm:prSet presAssocID="{E3C10054-9AC0-4EC4-81F9-58D0A3B989B1}" presName="box" presStyleLbl="node1" presStyleIdx="3" presStyleCnt="5"/>
      <dgm:spPr/>
      <dgm:t>
        <a:bodyPr/>
        <a:lstStyle/>
        <a:p>
          <a:endParaRPr lang="en-US"/>
        </a:p>
      </dgm:t>
    </dgm:pt>
    <dgm:pt modelId="{F63E0D8C-3720-4442-8D98-8A93366FDC8F}" type="pres">
      <dgm:prSet presAssocID="{E3C10054-9AC0-4EC4-81F9-58D0A3B989B1}" presName="img" presStyleLbl="fgImgPlace1" presStyleIdx="3" presStyleCnt="5" custScaleX="3825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EA4D6E14-7D6E-4B47-88D6-5CE518187A99}" type="pres">
      <dgm:prSet presAssocID="{E3C10054-9AC0-4EC4-81F9-58D0A3B989B1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E8768-24CB-43D4-8D55-5B5227ACC465}" type="pres">
      <dgm:prSet presAssocID="{CF724CE1-5CBD-4989-A8EB-D25A0412629E}" presName="spacer" presStyleCnt="0"/>
      <dgm:spPr/>
    </dgm:pt>
    <dgm:pt modelId="{7E8E4C8B-BF8E-4814-912A-8B17C7FA3F87}" type="pres">
      <dgm:prSet presAssocID="{B0CF954F-CC98-4AE4-83C2-B238A3BB1870}" presName="comp" presStyleCnt="0"/>
      <dgm:spPr/>
    </dgm:pt>
    <dgm:pt modelId="{0DCA4992-2DF6-44FC-926E-3474318237DC}" type="pres">
      <dgm:prSet presAssocID="{B0CF954F-CC98-4AE4-83C2-B238A3BB1870}" presName="box" presStyleLbl="node1" presStyleIdx="4" presStyleCnt="5"/>
      <dgm:spPr/>
      <dgm:t>
        <a:bodyPr/>
        <a:lstStyle/>
        <a:p>
          <a:endParaRPr lang="en-US"/>
        </a:p>
      </dgm:t>
    </dgm:pt>
    <dgm:pt modelId="{4F397BD9-0FBB-4EBB-9BC6-7C1857865AA9}" type="pres">
      <dgm:prSet presAssocID="{B0CF954F-CC98-4AE4-83C2-B238A3BB1870}" presName="img" presStyleLbl="fgImgPlace1" presStyleIdx="4" presStyleCnt="5" custScaleX="3825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FF17CAEE-A990-49E4-BBD7-0F03ADA0C02C}" type="pres">
      <dgm:prSet presAssocID="{B0CF954F-CC98-4AE4-83C2-B238A3BB1870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8C7019-2D98-467C-9938-66A5EDD6DE08}" type="presOf" srcId="{E3C10054-9AC0-4EC4-81F9-58D0A3B989B1}" destId="{C9782DB5-3DB6-47F7-A841-1672C4BB7289}" srcOrd="0" destOrd="0" presId="urn:microsoft.com/office/officeart/2005/8/layout/vList4"/>
    <dgm:cxn modelId="{78A0C59F-0151-47C3-B45F-808FD7516D9A}" type="presOf" srcId="{3231B97B-800C-4F4E-A9B0-63D8A12A8FED}" destId="{6812B79A-93D7-4A6C-BBC9-582CC86E380C}" srcOrd="1" destOrd="0" presId="urn:microsoft.com/office/officeart/2005/8/layout/vList4"/>
    <dgm:cxn modelId="{6136F210-C18D-4DA0-B472-4D2179794A7D}" type="presOf" srcId="{8314261D-4D68-43A9-865E-4F088FB90A2D}" destId="{775724D5-93A1-4B44-BCF2-DC2D3B1BCDE8}" srcOrd="1" destOrd="0" presId="urn:microsoft.com/office/officeart/2005/8/layout/vList4"/>
    <dgm:cxn modelId="{D3085269-66F4-4B08-8614-BE009A6B30F4}" srcId="{D959A668-E588-465D-91FE-ED2013A5D680}" destId="{B0CF954F-CC98-4AE4-83C2-B238A3BB1870}" srcOrd="4" destOrd="0" parTransId="{F277DDE7-4AEC-4925-9112-993F26E3832E}" sibTransId="{BCC637FB-2DB3-42F2-8349-E5B14B5FD780}"/>
    <dgm:cxn modelId="{8052DCC4-90F9-493B-A456-4B0F1585FBB3}" srcId="{D959A668-E588-465D-91FE-ED2013A5D680}" destId="{BFB73AE3-3899-4E83-ABFE-E444B8D283D4}" srcOrd="0" destOrd="0" parTransId="{0BDAEFD9-E973-42AF-9FC3-F2B063E42778}" sibTransId="{4F1C5698-23EF-4A7E-B227-CAC99A7C79EC}"/>
    <dgm:cxn modelId="{9CE77689-6E81-48C1-A75D-1BB8C01B9070}" type="presOf" srcId="{D959A668-E588-465D-91FE-ED2013A5D680}" destId="{706AD037-96E6-4DB8-99B0-8E7DACFE335C}" srcOrd="0" destOrd="0" presId="urn:microsoft.com/office/officeart/2005/8/layout/vList4"/>
    <dgm:cxn modelId="{1C9498CD-A091-4452-8C24-A80FBF378A37}" type="presOf" srcId="{E3C10054-9AC0-4EC4-81F9-58D0A3B989B1}" destId="{EA4D6E14-7D6E-4B47-88D6-5CE518187A99}" srcOrd="1" destOrd="0" presId="urn:microsoft.com/office/officeart/2005/8/layout/vList4"/>
    <dgm:cxn modelId="{DDDBDBE8-C7CB-45C2-802C-7F1BA224004B}" type="presOf" srcId="{B0CF954F-CC98-4AE4-83C2-B238A3BB1870}" destId="{0DCA4992-2DF6-44FC-926E-3474318237DC}" srcOrd="0" destOrd="0" presId="urn:microsoft.com/office/officeart/2005/8/layout/vList4"/>
    <dgm:cxn modelId="{5D4109B3-B048-4FDE-AF5B-869A1F7B1706}" srcId="{D959A668-E588-465D-91FE-ED2013A5D680}" destId="{8314261D-4D68-43A9-865E-4F088FB90A2D}" srcOrd="2" destOrd="0" parTransId="{FF81AE55-1593-415A-B8C9-47F9F7DDF007}" sibTransId="{A3B71CC2-5795-4F99-8F4A-C1DB0DE7D3F6}"/>
    <dgm:cxn modelId="{17473A50-CA2D-4EC2-8DDC-74D6756FB20F}" srcId="{D959A668-E588-465D-91FE-ED2013A5D680}" destId="{3231B97B-800C-4F4E-A9B0-63D8A12A8FED}" srcOrd="1" destOrd="0" parTransId="{7739C16E-891E-4C14-B943-25936A287B30}" sibTransId="{24C8858D-6BB1-4321-BC36-E43DAE408676}"/>
    <dgm:cxn modelId="{023D6048-496A-4AE8-9DEB-C79CEFCC01B8}" type="presOf" srcId="{B0CF954F-CC98-4AE4-83C2-B238A3BB1870}" destId="{FF17CAEE-A990-49E4-BBD7-0F03ADA0C02C}" srcOrd="1" destOrd="0" presId="urn:microsoft.com/office/officeart/2005/8/layout/vList4"/>
    <dgm:cxn modelId="{8CA63E2F-DB60-434E-A406-088A323906F1}" type="presOf" srcId="{BFB73AE3-3899-4E83-ABFE-E444B8D283D4}" destId="{CB918195-F0F0-4785-9FA0-B2AAFD55A8AD}" srcOrd="0" destOrd="0" presId="urn:microsoft.com/office/officeart/2005/8/layout/vList4"/>
    <dgm:cxn modelId="{797A1D05-10C6-4674-8A52-FD7921CC361F}" type="presOf" srcId="{3231B97B-800C-4F4E-A9B0-63D8A12A8FED}" destId="{90421D06-5FAD-454C-9866-2B07DA2FD6B9}" srcOrd="0" destOrd="0" presId="urn:microsoft.com/office/officeart/2005/8/layout/vList4"/>
    <dgm:cxn modelId="{CE02C4A9-DA8F-44EA-AA05-1D370A775BB3}" srcId="{D959A668-E588-465D-91FE-ED2013A5D680}" destId="{E3C10054-9AC0-4EC4-81F9-58D0A3B989B1}" srcOrd="3" destOrd="0" parTransId="{5B482F63-21EB-4A16-898D-CA117504108F}" sibTransId="{CF724CE1-5CBD-4989-A8EB-D25A0412629E}"/>
    <dgm:cxn modelId="{0BAF2FA1-76DE-4DB2-968F-76D32ADF9467}" type="presOf" srcId="{8314261D-4D68-43A9-865E-4F088FB90A2D}" destId="{16471B8E-4696-45B7-B7EB-4F9B32760EBC}" srcOrd="0" destOrd="0" presId="urn:microsoft.com/office/officeart/2005/8/layout/vList4"/>
    <dgm:cxn modelId="{CC6FF72F-93A3-4D53-AB14-C110B805B176}" type="presOf" srcId="{BFB73AE3-3899-4E83-ABFE-E444B8D283D4}" destId="{B996CE3B-7C02-4A74-A937-038EAB809DF5}" srcOrd="1" destOrd="0" presId="urn:microsoft.com/office/officeart/2005/8/layout/vList4"/>
    <dgm:cxn modelId="{31B4AA9F-33F9-4CE6-9702-AF1CD05C418C}" type="presParOf" srcId="{706AD037-96E6-4DB8-99B0-8E7DACFE335C}" destId="{8766D0E5-2B5C-4E5A-A409-A38893830F9A}" srcOrd="0" destOrd="0" presId="urn:microsoft.com/office/officeart/2005/8/layout/vList4"/>
    <dgm:cxn modelId="{6C506E1B-2267-4EA0-B7B9-9E432BF1CA52}" type="presParOf" srcId="{8766D0E5-2B5C-4E5A-A409-A38893830F9A}" destId="{CB918195-F0F0-4785-9FA0-B2AAFD55A8AD}" srcOrd="0" destOrd="0" presId="urn:microsoft.com/office/officeart/2005/8/layout/vList4"/>
    <dgm:cxn modelId="{48644F55-4398-4547-8F33-F3630AC2E331}" type="presParOf" srcId="{8766D0E5-2B5C-4E5A-A409-A38893830F9A}" destId="{1BDA2352-422C-49B4-82BE-907193A3D763}" srcOrd="1" destOrd="0" presId="urn:microsoft.com/office/officeart/2005/8/layout/vList4"/>
    <dgm:cxn modelId="{E6142DA2-1A72-4E87-B18C-FDAE9DE4F887}" type="presParOf" srcId="{8766D0E5-2B5C-4E5A-A409-A38893830F9A}" destId="{B996CE3B-7C02-4A74-A937-038EAB809DF5}" srcOrd="2" destOrd="0" presId="urn:microsoft.com/office/officeart/2005/8/layout/vList4"/>
    <dgm:cxn modelId="{1AE306E8-543A-449F-9CE1-6CBCEE05CDD6}" type="presParOf" srcId="{706AD037-96E6-4DB8-99B0-8E7DACFE335C}" destId="{DD78D799-85FE-4E94-A142-B88A0A8A72BB}" srcOrd="1" destOrd="0" presId="urn:microsoft.com/office/officeart/2005/8/layout/vList4"/>
    <dgm:cxn modelId="{CF706775-1D01-405A-AFAA-AD95C160FC28}" type="presParOf" srcId="{706AD037-96E6-4DB8-99B0-8E7DACFE335C}" destId="{C8E5B218-B82B-49AA-9D11-8A41D175B59A}" srcOrd="2" destOrd="0" presId="urn:microsoft.com/office/officeart/2005/8/layout/vList4"/>
    <dgm:cxn modelId="{0A1B96A1-8CD1-476F-BD4F-F2C9B2E940E5}" type="presParOf" srcId="{C8E5B218-B82B-49AA-9D11-8A41D175B59A}" destId="{90421D06-5FAD-454C-9866-2B07DA2FD6B9}" srcOrd="0" destOrd="0" presId="urn:microsoft.com/office/officeart/2005/8/layout/vList4"/>
    <dgm:cxn modelId="{C9F38BDC-DF06-4F6D-B4BC-78283ED8085D}" type="presParOf" srcId="{C8E5B218-B82B-49AA-9D11-8A41D175B59A}" destId="{5FB947E3-5DE3-4519-917D-A7F95A750349}" srcOrd="1" destOrd="0" presId="urn:microsoft.com/office/officeart/2005/8/layout/vList4"/>
    <dgm:cxn modelId="{305E0135-C7D0-40A8-8616-18AE3F5FEC32}" type="presParOf" srcId="{C8E5B218-B82B-49AA-9D11-8A41D175B59A}" destId="{6812B79A-93D7-4A6C-BBC9-582CC86E380C}" srcOrd="2" destOrd="0" presId="urn:microsoft.com/office/officeart/2005/8/layout/vList4"/>
    <dgm:cxn modelId="{3D3C7A55-5049-4B66-9685-A24070A821F6}" type="presParOf" srcId="{706AD037-96E6-4DB8-99B0-8E7DACFE335C}" destId="{0CF6E746-2A27-4DFB-A43B-8CC41650D82F}" srcOrd="3" destOrd="0" presId="urn:microsoft.com/office/officeart/2005/8/layout/vList4"/>
    <dgm:cxn modelId="{71A12105-261B-4EF9-BBCE-C4EA550B1EF6}" type="presParOf" srcId="{706AD037-96E6-4DB8-99B0-8E7DACFE335C}" destId="{4F223ADA-18F0-4A09-B19F-E7022CB969E2}" srcOrd="4" destOrd="0" presId="urn:microsoft.com/office/officeart/2005/8/layout/vList4"/>
    <dgm:cxn modelId="{383C0A9D-1E38-4334-9F4B-1C449CA157C1}" type="presParOf" srcId="{4F223ADA-18F0-4A09-B19F-E7022CB969E2}" destId="{16471B8E-4696-45B7-B7EB-4F9B32760EBC}" srcOrd="0" destOrd="0" presId="urn:microsoft.com/office/officeart/2005/8/layout/vList4"/>
    <dgm:cxn modelId="{44B03B02-DC4F-413D-87B3-0AA93F7DF4AE}" type="presParOf" srcId="{4F223ADA-18F0-4A09-B19F-E7022CB969E2}" destId="{BB5E09EA-E62D-4D5E-8AEA-24DF687BACE6}" srcOrd="1" destOrd="0" presId="urn:microsoft.com/office/officeart/2005/8/layout/vList4"/>
    <dgm:cxn modelId="{52A9E931-C35F-4D78-B8AA-8834F5F9DD71}" type="presParOf" srcId="{4F223ADA-18F0-4A09-B19F-E7022CB969E2}" destId="{775724D5-93A1-4B44-BCF2-DC2D3B1BCDE8}" srcOrd="2" destOrd="0" presId="urn:microsoft.com/office/officeart/2005/8/layout/vList4"/>
    <dgm:cxn modelId="{FFB0F29A-EF24-4C4D-B332-E11917FCE380}" type="presParOf" srcId="{706AD037-96E6-4DB8-99B0-8E7DACFE335C}" destId="{08E5F4AC-6A98-4B61-8677-2ED48C6D5CDE}" srcOrd="5" destOrd="0" presId="urn:microsoft.com/office/officeart/2005/8/layout/vList4"/>
    <dgm:cxn modelId="{762ABA79-1BB5-4A5C-A15F-5E448CD4AB37}" type="presParOf" srcId="{706AD037-96E6-4DB8-99B0-8E7DACFE335C}" destId="{57A8F071-3E17-4768-8533-4B3C0F48A897}" srcOrd="6" destOrd="0" presId="urn:microsoft.com/office/officeart/2005/8/layout/vList4"/>
    <dgm:cxn modelId="{F1913AA9-0EAB-402D-B13A-F86AD4EFC681}" type="presParOf" srcId="{57A8F071-3E17-4768-8533-4B3C0F48A897}" destId="{C9782DB5-3DB6-47F7-A841-1672C4BB7289}" srcOrd="0" destOrd="0" presId="urn:microsoft.com/office/officeart/2005/8/layout/vList4"/>
    <dgm:cxn modelId="{F9E477FE-27BB-4842-ACDA-C1BCB8855AC3}" type="presParOf" srcId="{57A8F071-3E17-4768-8533-4B3C0F48A897}" destId="{F63E0D8C-3720-4442-8D98-8A93366FDC8F}" srcOrd="1" destOrd="0" presId="urn:microsoft.com/office/officeart/2005/8/layout/vList4"/>
    <dgm:cxn modelId="{6B2FB158-72B5-4F71-A36B-40C4858C8176}" type="presParOf" srcId="{57A8F071-3E17-4768-8533-4B3C0F48A897}" destId="{EA4D6E14-7D6E-4B47-88D6-5CE518187A99}" srcOrd="2" destOrd="0" presId="urn:microsoft.com/office/officeart/2005/8/layout/vList4"/>
    <dgm:cxn modelId="{B3411AE4-EFC4-4576-8A36-F62CB13E33AF}" type="presParOf" srcId="{706AD037-96E6-4DB8-99B0-8E7DACFE335C}" destId="{930E8768-24CB-43D4-8D55-5B5227ACC465}" srcOrd="7" destOrd="0" presId="urn:microsoft.com/office/officeart/2005/8/layout/vList4"/>
    <dgm:cxn modelId="{9464C327-F379-4DAB-B8EB-6BB678D0398F}" type="presParOf" srcId="{706AD037-96E6-4DB8-99B0-8E7DACFE335C}" destId="{7E8E4C8B-BF8E-4814-912A-8B17C7FA3F87}" srcOrd="8" destOrd="0" presId="urn:microsoft.com/office/officeart/2005/8/layout/vList4"/>
    <dgm:cxn modelId="{8276AB2B-8115-4E79-B6EE-175EBE5FC625}" type="presParOf" srcId="{7E8E4C8B-BF8E-4814-912A-8B17C7FA3F87}" destId="{0DCA4992-2DF6-44FC-926E-3474318237DC}" srcOrd="0" destOrd="0" presId="urn:microsoft.com/office/officeart/2005/8/layout/vList4"/>
    <dgm:cxn modelId="{50B52A31-4F16-4A28-AE8C-3853068DB85D}" type="presParOf" srcId="{7E8E4C8B-BF8E-4814-912A-8B17C7FA3F87}" destId="{4F397BD9-0FBB-4EBB-9BC6-7C1857865AA9}" srcOrd="1" destOrd="0" presId="urn:microsoft.com/office/officeart/2005/8/layout/vList4"/>
    <dgm:cxn modelId="{ED9AC7ED-4B25-446F-8F42-D28A71C14345}" type="presParOf" srcId="{7E8E4C8B-BF8E-4814-912A-8B17C7FA3F87}" destId="{FF17CAEE-A990-49E4-BBD7-0F03ADA0C02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2A9304-4A25-47E0-BB60-4184530B748E}" type="doc">
      <dgm:prSet loTypeId="urn:microsoft.com/office/officeart/2005/8/layout/vList4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A6A429C-063F-4F4E-A7F1-AAF7AAEC1081}">
      <dgm:prSet phldrT="[Text]"/>
      <dgm:spPr/>
      <dgm:t>
        <a:bodyPr/>
        <a:lstStyle/>
        <a:p>
          <a:pPr algn="just"/>
          <a:r>
            <a:rPr lang="en-US" b="1" dirty="0">
              <a:solidFill>
                <a:srgbClr val="002060"/>
              </a:solidFill>
            </a:rPr>
            <a:t>FINANSIJSKI DOKAZI: </a:t>
          </a:r>
          <a:r>
            <a:rPr lang="en-US" dirty="0" err="1">
              <a:solidFill>
                <a:schemeClr val="tx1"/>
              </a:solidFill>
            </a:rPr>
            <a:t>Poreska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faktura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prodavca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iskazanim</a:t>
          </a:r>
          <a:r>
            <a:rPr lang="en-US" dirty="0">
              <a:solidFill>
                <a:schemeClr val="tx1"/>
              </a:solidFill>
            </a:rPr>
            <a:t> PDV-om + </a:t>
          </a:r>
          <a:r>
            <a:rPr lang="en-US" dirty="0" err="1">
              <a:solidFill>
                <a:schemeClr val="tx1"/>
              </a:solidFill>
            </a:rPr>
            <a:t>dokaz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iz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banke</a:t>
          </a:r>
          <a:r>
            <a:rPr lang="en-US" dirty="0">
              <a:solidFill>
                <a:schemeClr val="tx1"/>
              </a:solidFill>
            </a:rPr>
            <a:t> o </a:t>
          </a:r>
          <a:r>
            <a:rPr lang="en-US" dirty="0" err="1">
              <a:solidFill>
                <a:schemeClr val="tx1"/>
              </a:solidFill>
            </a:rPr>
            <a:t>uplati</a:t>
          </a:r>
          <a:r>
            <a:rPr lang="en-US" dirty="0">
              <a:solidFill>
                <a:schemeClr val="tx1"/>
              </a:solidFill>
            </a:rPr>
            <a:t>.</a:t>
          </a:r>
        </a:p>
      </dgm:t>
    </dgm:pt>
    <dgm:pt modelId="{ABB10588-83CD-47C7-9CA5-69CC31F2A90E}" type="parTrans" cxnId="{DBE8D91F-B144-4778-A4D7-E03909308EB1}">
      <dgm:prSet/>
      <dgm:spPr/>
      <dgm:t>
        <a:bodyPr/>
        <a:lstStyle/>
        <a:p>
          <a:endParaRPr lang="en-US"/>
        </a:p>
      </dgm:t>
    </dgm:pt>
    <dgm:pt modelId="{F9EB1DC1-3F5B-4D64-B92E-D8282DFA7993}" type="sibTrans" cxnId="{DBE8D91F-B144-4778-A4D7-E03909308EB1}">
      <dgm:prSet/>
      <dgm:spPr/>
      <dgm:t>
        <a:bodyPr/>
        <a:lstStyle/>
        <a:p>
          <a:endParaRPr lang="en-US"/>
        </a:p>
      </dgm:t>
    </dgm:pt>
    <dgm:pt modelId="{22248D67-EDF0-4D16-8EF0-AD70E190043A}">
      <dgm:prSet/>
      <dgm:spPr/>
      <dgm:t>
        <a:bodyPr/>
        <a:lstStyle/>
        <a:p>
          <a:pPr algn="just"/>
          <a:r>
            <a:rPr lang="en-US" b="1" dirty="0">
              <a:solidFill>
                <a:srgbClr val="002060"/>
              </a:solidFill>
            </a:rPr>
            <a:t>PROVJERA IMOVINE: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Uvjerenje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poreskih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organa</a:t>
          </a:r>
          <a:r>
            <a:rPr lang="en-US" dirty="0">
              <a:solidFill>
                <a:schemeClr val="tx1"/>
              </a:solidFill>
            </a:rPr>
            <a:t> o </a:t>
          </a:r>
          <a:r>
            <a:rPr lang="en-US" dirty="0" err="1">
              <a:solidFill>
                <a:schemeClr val="tx1"/>
              </a:solidFill>
            </a:rPr>
            <a:t>neposjedovanju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nekretnina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unazad</a:t>
          </a:r>
          <a:r>
            <a:rPr lang="en-US" dirty="0">
              <a:solidFill>
                <a:schemeClr val="tx1"/>
              </a:solidFill>
            </a:rPr>
            <a:t> 7 </a:t>
          </a:r>
          <a:r>
            <a:rPr lang="en-US" dirty="0" err="1">
              <a:solidFill>
                <a:schemeClr val="tx1"/>
              </a:solidFill>
            </a:rPr>
            <a:t>godina</a:t>
          </a:r>
          <a:r>
            <a:rPr lang="en-US" dirty="0">
              <a:solidFill>
                <a:schemeClr val="tx1"/>
              </a:solidFill>
            </a:rPr>
            <a:t>.</a:t>
          </a:r>
          <a:endParaRPr lang="sr-Latn-BA" dirty="0">
            <a:solidFill>
              <a:schemeClr val="tx1"/>
            </a:solidFill>
          </a:endParaRPr>
        </a:p>
      </dgm:t>
    </dgm:pt>
    <dgm:pt modelId="{541E47CE-713A-47B5-98D2-2D2F970AE5A0}" type="parTrans" cxnId="{D5BA491F-4134-4ADB-AF35-D2E6B9FA6AD9}">
      <dgm:prSet/>
      <dgm:spPr/>
      <dgm:t>
        <a:bodyPr/>
        <a:lstStyle/>
        <a:p>
          <a:endParaRPr lang="en-US"/>
        </a:p>
      </dgm:t>
    </dgm:pt>
    <dgm:pt modelId="{324C33A0-5F2A-42FC-97A3-5FF7FFBDB6A2}" type="sibTrans" cxnId="{D5BA491F-4134-4ADB-AF35-D2E6B9FA6AD9}">
      <dgm:prSet/>
      <dgm:spPr/>
      <dgm:t>
        <a:bodyPr/>
        <a:lstStyle/>
        <a:p>
          <a:endParaRPr lang="en-US"/>
        </a:p>
      </dgm:t>
    </dgm:pt>
    <dgm:pt modelId="{EAB557FC-BCAE-4A48-8169-A5F166862AFE}">
      <dgm:prSet/>
      <dgm:spPr/>
      <dgm:t>
        <a:bodyPr/>
        <a:lstStyle/>
        <a:p>
          <a:pPr algn="just"/>
          <a:r>
            <a:rPr lang="en-US" b="1" dirty="0">
              <a:solidFill>
                <a:srgbClr val="002060"/>
              </a:solidFill>
            </a:rPr>
            <a:t>LOKALNI DOKAZI: </a:t>
          </a:r>
          <a:r>
            <a:rPr lang="en-US" dirty="0">
              <a:solidFill>
                <a:schemeClr val="tx1"/>
              </a:solidFill>
            </a:rPr>
            <a:t>List </a:t>
          </a:r>
          <a:r>
            <a:rPr lang="en-US" dirty="0" err="1">
              <a:solidFill>
                <a:schemeClr val="tx1"/>
              </a:solidFill>
            </a:rPr>
            <a:t>nepokretnosti</a:t>
          </a:r>
          <a:r>
            <a:rPr lang="en-US" dirty="0">
              <a:solidFill>
                <a:schemeClr val="tx1"/>
              </a:solidFill>
            </a:rPr>
            <a:t> / </a:t>
          </a:r>
          <a:r>
            <a:rPr lang="en-US" dirty="0" err="1">
              <a:solidFill>
                <a:schemeClr val="tx1"/>
              </a:solidFill>
            </a:rPr>
            <a:t>Posjedovni</a:t>
          </a:r>
          <a:r>
            <a:rPr lang="en-US" dirty="0">
              <a:solidFill>
                <a:schemeClr val="tx1"/>
              </a:solidFill>
            </a:rPr>
            <a:t> list </a:t>
          </a:r>
          <a:r>
            <a:rPr lang="en-US" dirty="0" err="1">
              <a:solidFill>
                <a:schemeClr val="tx1"/>
              </a:solidFill>
            </a:rPr>
            <a:t>prema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mjestu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prebivališt</a:t>
          </a:r>
          <a:r>
            <a:rPr lang="sr-Latn-BA" dirty="0">
              <a:solidFill>
                <a:schemeClr val="tx1"/>
              </a:solidFill>
            </a:rPr>
            <a:t>a</a:t>
          </a:r>
          <a:r>
            <a:rPr lang="en-US" dirty="0">
              <a:solidFill>
                <a:schemeClr val="tx1"/>
              </a:solidFill>
            </a:rPr>
            <a:t>.</a:t>
          </a:r>
          <a:r>
            <a:rPr lang="sr-Latn-BA" dirty="0">
              <a:solidFill>
                <a:schemeClr val="tx1"/>
              </a:solidFill>
            </a:rPr>
            <a:t> </a:t>
          </a:r>
        </a:p>
      </dgm:t>
    </dgm:pt>
    <dgm:pt modelId="{D8B98C40-E4C0-48B5-8924-584941AF3384}" type="parTrans" cxnId="{5A4DEDD6-F5BC-4243-9636-7DED1C53BE44}">
      <dgm:prSet/>
      <dgm:spPr/>
      <dgm:t>
        <a:bodyPr/>
        <a:lstStyle/>
        <a:p>
          <a:endParaRPr lang="en-US"/>
        </a:p>
      </dgm:t>
    </dgm:pt>
    <dgm:pt modelId="{F1AFAB34-9009-4C85-B73C-7E9F6AC2794B}" type="sibTrans" cxnId="{5A4DEDD6-F5BC-4243-9636-7DED1C53BE44}">
      <dgm:prSet/>
      <dgm:spPr/>
      <dgm:t>
        <a:bodyPr/>
        <a:lstStyle/>
        <a:p>
          <a:endParaRPr lang="en-US"/>
        </a:p>
      </dgm:t>
    </dgm:pt>
    <dgm:pt modelId="{E7BB16AD-FDCB-403C-B5D3-93EA974D4AEB}">
      <dgm:prSet/>
      <dgm:spPr/>
      <dgm:t>
        <a:bodyPr/>
        <a:lstStyle/>
        <a:p>
          <a:pPr algn="just"/>
          <a:r>
            <a:rPr lang="en-US" b="1" dirty="0">
              <a:solidFill>
                <a:srgbClr val="002060"/>
              </a:solidFill>
            </a:rPr>
            <a:t>IZJAVE I RAČUNI: </a:t>
          </a:r>
          <a:r>
            <a:rPr lang="en-US" dirty="0" err="1">
              <a:solidFill>
                <a:schemeClr val="tx1"/>
              </a:solidFill>
            </a:rPr>
            <a:t>Popunjen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Obrazac</a:t>
          </a:r>
          <a:r>
            <a:rPr lang="en-US" dirty="0">
              <a:solidFill>
                <a:schemeClr val="tx1"/>
              </a:solidFill>
            </a:rPr>
            <a:t> IKPS</a:t>
          </a:r>
          <a:r>
            <a:rPr lang="sr-Latn-BA" dirty="0">
              <a:solidFill>
                <a:schemeClr val="tx1"/>
              </a:solidFill>
            </a:rPr>
            <a:t> i ZKPS</a:t>
          </a:r>
          <a:r>
            <a:rPr lang="en-US" dirty="0">
              <a:solidFill>
                <a:schemeClr val="tx1"/>
              </a:solidFill>
            </a:rPr>
            <a:t> (pod </a:t>
          </a:r>
          <a:r>
            <a:rPr lang="en-US" dirty="0" err="1">
              <a:solidFill>
                <a:schemeClr val="tx1"/>
              </a:solidFill>
            </a:rPr>
            <a:t>krivičnom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odgovornošću</a:t>
          </a:r>
          <a:r>
            <a:rPr lang="en-US" dirty="0">
              <a:solidFill>
                <a:schemeClr val="tx1"/>
              </a:solidFill>
            </a:rPr>
            <a:t>), </a:t>
          </a:r>
          <a:r>
            <a:rPr lang="en-US" dirty="0" err="1">
              <a:solidFill>
                <a:schemeClr val="tx1"/>
              </a:solidFill>
            </a:rPr>
            <a:t>Kućna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lista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broj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bankovnog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računa</a:t>
          </a:r>
          <a:r>
            <a:rPr lang="en-US" dirty="0">
              <a:solidFill>
                <a:schemeClr val="tx1"/>
              </a:solidFill>
            </a:rPr>
            <a:t>.</a:t>
          </a:r>
          <a:endParaRPr lang="sr-Latn-BA" dirty="0">
            <a:solidFill>
              <a:schemeClr val="tx1"/>
            </a:solidFill>
          </a:endParaRPr>
        </a:p>
      </dgm:t>
    </dgm:pt>
    <dgm:pt modelId="{3EDCBEA7-F998-45F6-A60C-F39D2289E34D}" type="parTrans" cxnId="{2EFCACF9-B6DC-46C7-95CA-45AAABFCEC7C}">
      <dgm:prSet/>
      <dgm:spPr/>
      <dgm:t>
        <a:bodyPr/>
        <a:lstStyle/>
        <a:p>
          <a:endParaRPr lang="en-US"/>
        </a:p>
      </dgm:t>
    </dgm:pt>
    <dgm:pt modelId="{1BFD36BF-9479-4450-BBBE-D59B4EFFA46A}" type="sibTrans" cxnId="{2EFCACF9-B6DC-46C7-95CA-45AAABFCEC7C}">
      <dgm:prSet/>
      <dgm:spPr/>
      <dgm:t>
        <a:bodyPr/>
        <a:lstStyle/>
        <a:p>
          <a:endParaRPr lang="en-US"/>
        </a:p>
      </dgm:t>
    </dgm:pt>
    <dgm:pt modelId="{B413F5BC-9CBA-4410-B40E-733F90F1C21F}">
      <dgm:prSet/>
      <dgm:spPr/>
      <dgm:t>
        <a:bodyPr/>
        <a:lstStyle/>
        <a:p>
          <a:pPr algn="just"/>
          <a:r>
            <a:rPr lang="en-US" b="1" dirty="0">
              <a:solidFill>
                <a:srgbClr val="002060"/>
              </a:solidFill>
            </a:rPr>
            <a:t>GDJE SE PREDAJE: </a:t>
          </a:r>
          <a:r>
            <a:rPr lang="en-US" dirty="0" err="1">
              <a:solidFill>
                <a:schemeClr val="tx1"/>
              </a:solidFill>
            </a:rPr>
            <a:t>Isključivo</a:t>
          </a:r>
          <a:r>
            <a:rPr lang="en-US" dirty="0">
              <a:solidFill>
                <a:schemeClr val="tx1"/>
              </a:solidFill>
            </a:rPr>
            <a:t> u </a:t>
          </a:r>
          <a:r>
            <a:rPr lang="en-US" dirty="0" err="1">
              <a:solidFill>
                <a:schemeClr val="tx1"/>
              </a:solidFill>
            </a:rPr>
            <a:t>Regionalnom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centru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prema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sjedištu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firme-prodavca</a:t>
          </a:r>
          <a:r>
            <a:rPr lang="en-US" dirty="0">
              <a:solidFill>
                <a:schemeClr val="tx1"/>
              </a:solidFill>
            </a:rPr>
            <a:t>.</a:t>
          </a:r>
        </a:p>
      </dgm:t>
    </dgm:pt>
    <dgm:pt modelId="{85364122-1FB9-4F94-BE46-0DFEFE9AE1DD}" type="parTrans" cxnId="{7B7D2B0A-6150-4B93-905F-CEAE095842EB}">
      <dgm:prSet/>
      <dgm:spPr/>
      <dgm:t>
        <a:bodyPr/>
        <a:lstStyle/>
        <a:p>
          <a:endParaRPr lang="en-US"/>
        </a:p>
      </dgm:t>
    </dgm:pt>
    <dgm:pt modelId="{05F94BF1-423C-43A4-9692-B4C4498F383A}" type="sibTrans" cxnId="{7B7D2B0A-6150-4B93-905F-CEAE095842EB}">
      <dgm:prSet/>
      <dgm:spPr/>
      <dgm:t>
        <a:bodyPr/>
        <a:lstStyle/>
        <a:p>
          <a:endParaRPr lang="en-US"/>
        </a:p>
      </dgm:t>
    </dgm:pt>
    <dgm:pt modelId="{14FB218E-6E58-4FF2-BA00-B055C06C4EF1}" type="pres">
      <dgm:prSet presAssocID="{C42A9304-4A25-47E0-BB60-4184530B748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4BA427-E2CC-4B00-9588-9A83FCFF96F1}" type="pres">
      <dgm:prSet presAssocID="{0A6A429C-063F-4F4E-A7F1-AAF7AAEC1081}" presName="comp" presStyleCnt="0"/>
      <dgm:spPr/>
    </dgm:pt>
    <dgm:pt modelId="{9428CCFB-679D-41DC-B50F-385D2EF0086D}" type="pres">
      <dgm:prSet presAssocID="{0A6A429C-063F-4F4E-A7F1-AAF7AAEC1081}" presName="box" presStyleLbl="node1" presStyleIdx="0" presStyleCnt="5"/>
      <dgm:spPr/>
      <dgm:t>
        <a:bodyPr/>
        <a:lstStyle/>
        <a:p>
          <a:endParaRPr lang="en-US"/>
        </a:p>
      </dgm:t>
    </dgm:pt>
    <dgm:pt modelId="{08808F68-F538-4491-AE92-43927ECC6FEB}" type="pres">
      <dgm:prSet presAssocID="{0A6A429C-063F-4F4E-A7F1-AAF7AAEC1081}" presName="img" presStyleLbl="fgImgPlace1" presStyleIdx="0" presStyleCnt="5" custScaleX="4492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70A12D4-D3FD-4BD4-8A37-7349F123EB0A}" type="pres">
      <dgm:prSet presAssocID="{0A6A429C-063F-4F4E-A7F1-AAF7AAEC1081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3B0DB-6336-42A6-A2DF-CB7795DAA36E}" type="pres">
      <dgm:prSet presAssocID="{F9EB1DC1-3F5B-4D64-B92E-D8282DFA7993}" presName="spacer" presStyleCnt="0"/>
      <dgm:spPr/>
    </dgm:pt>
    <dgm:pt modelId="{6A0E587B-38C5-476C-85CA-B24BE54BE8E2}" type="pres">
      <dgm:prSet presAssocID="{22248D67-EDF0-4D16-8EF0-AD70E190043A}" presName="comp" presStyleCnt="0"/>
      <dgm:spPr/>
    </dgm:pt>
    <dgm:pt modelId="{BAD85FFD-87F0-4A9A-AF1D-F098333D4DE9}" type="pres">
      <dgm:prSet presAssocID="{22248D67-EDF0-4D16-8EF0-AD70E190043A}" presName="box" presStyleLbl="node1" presStyleIdx="1" presStyleCnt="5"/>
      <dgm:spPr/>
      <dgm:t>
        <a:bodyPr/>
        <a:lstStyle/>
        <a:p>
          <a:endParaRPr lang="en-US"/>
        </a:p>
      </dgm:t>
    </dgm:pt>
    <dgm:pt modelId="{B01BE78B-1074-4E0F-801E-5DD926A5ABD4}" type="pres">
      <dgm:prSet presAssocID="{22248D67-EDF0-4D16-8EF0-AD70E190043A}" presName="img" presStyleLbl="fgImgPlace1" presStyleIdx="1" presStyleCnt="5" custScaleX="4492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44774E1-E407-403C-A0C1-E7FC2E532903}" type="pres">
      <dgm:prSet presAssocID="{22248D67-EDF0-4D16-8EF0-AD70E190043A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3611E0-B0F8-4C5F-89C8-FD441198F60F}" type="pres">
      <dgm:prSet presAssocID="{324C33A0-5F2A-42FC-97A3-5FF7FFBDB6A2}" presName="spacer" presStyleCnt="0"/>
      <dgm:spPr/>
    </dgm:pt>
    <dgm:pt modelId="{4F946B95-CB2D-4E45-8F4E-CA4C65F29E1D}" type="pres">
      <dgm:prSet presAssocID="{EAB557FC-BCAE-4A48-8169-A5F166862AFE}" presName="comp" presStyleCnt="0"/>
      <dgm:spPr/>
    </dgm:pt>
    <dgm:pt modelId="{6EA277E3-390D-43F0-A649-4D1242985FF7}" type="pres">
      <dgm:prSet presAssocID="{EAB557FC-BCAE-4A48-8169-A5F166862AFE}" presName="box" presStyleLbl="node1" presStyleIdx="2" presStyleCnt="5"/>
      <dgm:spPr/>
      <dgm:t>
        <a:bodyPr/>
        <a:lstStyle/>
        <a:p>
          <a:endParaRPr lang="en-US"/>
        </a:p>
      </dgm:t>
    </dgm:pt>
    <dgm:pt modelId="{A4113EFE-3B5F-48D6-B406-8F03951190E3}" type="pres">
      <dgm:prSet presAssocID="{EAB557FC-BCAE-4A48-8169-A5F166862AFE}" presName="img" presStyleLbl="fgImgPlace1" presStyleIdx="2" presStyleCnt="5" custScaleX="4492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6366569-5B3B-4A01-A6DF-2A88E4E6794D}" type="pres">
      <dgm:prSet presAssocID="{EAB557FC-BCAE-4A48-8169-A5F166862AFE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C0EFC1-9F68-4F50-A554-68063CA6FE99}" type="pres">
      <dgm:prSet presAssocID="{F1AFAB34-9009-4C85-B73C-7E9F6AC2794B}" presName="spacer" presStyleCnt="0"/>
      <dgm:spPr/>
    </dgm:pt>
    <dgm:pt modelId="{24A106C9-D699-466A-BCEB-6F6F64553B4C}" type="pres">
      <dgm:prSet presAssocID="{E7BB16AD-FDCB-403C-B5D3-93EA974D4AEB}" presName="comp" presStyleCnt="0"/>
      <dgm:spPr/>
    </dgm:pt>
    <dgm:pt modelId="{4B75B07A-5854-4403-B136-915860EFE7EE}" type="pres">
      <dgm:prSet presAssocID="{E7BB16AD-FDCB-403C-B5D3-93EA974D4AEB}" presName="box" presStyleLbl="node1" presStyleIdx="3" presStyleCnt="5"/>
      <dgm:spPr/>
      <dgm:t>
        <a:bodyPr/>
        <a:lstStyle/>
        <a:p>
          <a:endParaRPr lang="en-US"/>
        </a:p>
      </dgm:t>
    </dgm:pt>
    <dgm:pt modelId="{0B1E0788-9632-4C15-9F75-4C9A9A6B4DBB}" type="pres">
      <dgm:prSet presAssocID="{E7BB16AD-FDCB-403C-B5D3-93EA974D4AEB}" presName="img" presStyleLbl="fgImgPlace1" presStyleIdx="3" presStyleCnt="5" custScaleX="4492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8C637D8B-0B7B-4E4B-84AE-8DC44413BB9C}" type="pres">
      <dgm:prSet presAssocID="{E7BB16AD-FDCB-403C-B5D3-93EA974D4AEB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0EA07-7CA4-4DB9-BB87-EC8A0811227A}" type="pres">
      <dgm:prSet presAssocID="{1BFD36BF-9479-4450-BBBE-D59B4EFFA46A}" presName="spacer" presStyleCnt="0"/>
      <dgm:spPr/>
    </dgm:pt>
    <dgm:pt modelId="{B38F31C9-5B93-4D37-8EEC-93C541CBA8D4}" type="pres">
      <dgm:prSet presAssocID="{B413F5BC-9CBA-4410-B40E-733F90F1C21F}" presName="comp" presStyleCnt="0"/>
      <dgm:spPr/>
    </dgm:pt>
    <dgm:pt modelId="{525B9BD2-A1C5-4613-BADB-F2524252CE04}" type="pres">
      <dgm:prSet presAssocID="{B413F5BC-9CBA-4410-B40E-733F90F1C21F}" presName="box" presStyleLbl="node1" presStyleIdx="4" presStyleCnt="5"/>
      <dgm:spPr/>
      <dgm:t>
        <a:bodyPr/>
        <a:lstStyle/>
        <a:p>
          <a:endParaRPr lang="en-US"/>
        </a:p>
      </dgm:t>
    </dgm:pt>
    <dgm:pt modelId="{938E04F8-5E94-4187-B32C-739A14A34CAD}" type="pres">
      <dgm:prSet presAssocID="{B413F5BC-9CBA-4410-B40E-733F90F1C21F}" presName="img" presStyleLbl="fgImgPlace1" presStyleIdx="4" presStyleCnt="5" custScaleX="44922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3DCF7166-D202-48C8-8B3A-4DBFC2D2A0B3}" type="pres">
      <dgm:prSet presAssocID="{B413F5BC-9CBA-4410-B40E-733F90F1C21F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D4D173-ABBD-4CA3-8A42-098469DFC8DF}" type="presOf" srcId="{E7BB16AD-FDCB-403C-B5D3-93EA974D4AEB}" destId="{8C637D8B-0B7B-4E4B-84AE-8DC44413BB9C}" srcOrd="1" destOrd="0" presId="urn:microsoft.com/office/officeart/2005/8/layout/vList4"/>
    <dgm:cxn modelId="{4B84B89A-159E-487D-A2D9-A32DBEC563D5}" type="presOf" srcId="{B413F5BC-9CBA-4410-B40E-733F90F1C21F}" destId="{3DCF7166-D202-48C8-8B3A-4DBFC2D2A0B3}" srcOrd="1" destOrd="0" presId="urn:microsoft.com/office/officeart/2005/8/layout/vList4"/>
    <dgm:cxn modelId="{D5BA491F-4134-4ADB-AF35-D2E6B9FA6AD9}" srcId="{C42A9304-4A25-47E0-BB60-4184530B748E}" destId="{22248D67-EDF0-4D16-8EF0-AD70E190043A}" srcOrd="1" destOrd="0" parTransId="{541E47CE-713A-47B5-98D2-2D2F970AE5A0}" sibTransId="{324C33A0-5F2A-42FC-97A3-5FF7FFBDB6A2}"/>
    <dgm:cxn modelId="{B4645270-1651-4CB7-AA2E-B81E431D8AD7}" type="presOf" srcId="{EAB557FC-BCAE-4A48-8169-A5F166862AFE}" destId="{6EA277E3-390D-43F0-A649-4D1242985FF7}" srcOrd="0" destOrd="0" presId="urn:microsoft.com/office/officeart/2005/8/layout/vList4"/>
    <dgm:cxn modelId="{8C2194E1-8B89-415C-9091-FBA597017B9E}" type="presOf" srcId="{C42A9304-4A25-47E0-BB60-4184530B748E}" destId="{14FB218E-6E58-4FF2-BA00-B055C06C4EF1}" srcOrd="0" destOrd="0" presId="urn:microsoft.com/office/officeart/2005/8/layout/vList4"/>
    <dgm:cxn modelId="{285F3D8A-96F9-4B79-B8AD-48CDB27202DC}" type="presOf" srcId="{0A6A429C-063F-4F4E-A7F1-AAF7AAEC1081}" destId="{9428CCFB-679D-41DC-B50F-385D2EF0086D}" srcOrd="0" destOrd="0" presId="urn:microsoft.com/office/officeart/2005/8/layout/vList4"/>
    <dgm:cxn modelId="{5DE8DD36-50B0-46BE-9903-EACE0BD15E4A}" type="presOf" srcId="{22248D67-EDF0-4D16-8EF0-AD70E190043A}" destId="{A44774E1-E407-403C-A0C1-E7FC2E532903}" srcOrd="1" destOrd="0" presId="urn:microsoft.com/office/officeart/2005/8/layout/vList4"/>
    <dgm:cxn modelId="{A46DCE4C-D808-4541-9FBD-CE2BFE6BBA36}" type="presOf" srcId="{E7BB16AD-FDCB-403C-B5D3-93EA974D4AEB}" destId="{4B75B07A-5854-4403-B136-915860EFE7EE}" srcOrd="0" destOrd="0" presId="urn:microsoft.com/office/officeart/2005/8/layout/vList4"/>
    <dgm:cxn modelId="{5A4DEDD6-F5BC-4243-9636-7DED1C53BE44}" srcId="{C42A9304-4A25-47E0-BB60-4184530B748E}" destId="{EAB557FC-BCAE-4A48-8169-A5F166862AFE}" srcOrd="2" destOrd="0" parTransId="{D8B98C40-E4C0-48B5-8924-584941AF3384}" sibTransId="{F1AFAB34-9009-4C85-B73C-7E9F6AC2794B}"/>
    <dgm:cxn modelId="{EEDD55C9-2F3A-4076-B81F-1F48027C7544}" type="presOf" srcId="{B413F5BC-9CBA-4410-B40E-733F90F1C21F}" destId="{525B9BD2-A1C5-4613-BADB-F2524252CE04}" srcOrd="0" destOrd="0" presId="urn:microsoft.com/office/officeart/2005/8/layout/vList4"/>
    <dgm:cxn modelId="{1A3D28F0-72EA-4F8F-ABC0-4D3BBCF46861}" type="presOf" srcId="{EAB557FC-BCAE-4A48-8169-A5F166862AFE}" destId="{36366569-5B3B-4A01-A6DF-2A88E4E6794D}" srcOrd="1" destOrd="0" presId="urn:microsoft.com/office/officeart/2005/8/layout/vList4"/>
    <dgm:cxn modelId="{7B7D2B0A-6150-4B93-905F-CEAE095842EB}" srcId="{C42A9304-4A25-47E0-BB60-4184530B748E}" destId="{B413F5BC-9CBA-4410-B40E-733F90F1C21F}" srcOrd="4" destOrd="0" parTransId="{85364122-1FB9-4F94-BE46-0DFEFE9AE1DD}" sibTransId="{05F94BF1-423C-43A4-9692-B4C4498F383A}"/>
    <dgm:cxn modelId="{DB40D551-211F-415F-A527-83D34D53C1E8}" type="presOf" srcId="{0A6A429C-063F-4F4E-A7F1-AAF7AAEC1081}" destId="{270A12D4-D3FD-4BD4-8A37-7349F123EB0A}" srcOrd="1" destOrd="0" presId="urn:microsoft.com/office/officeart/2005/8/layout/vList4"/>
    <dgm:cxn modelId="{2EFCACF9-B6DC-46C7-95CA-45AAABFCEC7C}" srcId="{C42A9304-4A25-47E0-BB60-4184530B748E}" destId="{E7BB16AD-FDCB-403C-B5D3-93EA974D4AEB}" srcOrd="3" destOrd="0" parTransId="{3EDCBEA7-F998-45F6-A60C-F39D2289E34D}" sibTransId="{1BFD36BF-9479-4450-BBBE-D59B4EFFA46A}"/>
    <dgm:cxn modelId="{DBE8D91F-B144-4778-A4D7-E03909308EB1}" srcId="{C42A9304-4A25-47E0-BB60-4184530B748E}" destId="{0A6A429C-063F-4F4E-A7F1-AAF7AAEC1081}" srcOrd="0" destOrd="0" parTransId="{ABB10588-83CD-47C7-9CA5-69CC31F2A90E}" sibTransId="{F9EB1DC1-3F5B-4D64-B92E-D8282DFA7993}"/>
    <dgm:cxn modelId="{6975D89D-A05B-4E8E-84EE-FAB3F2A80D7F}" type="presOf" srcId="{22248D67-EDF0-4D16-8EF0-AD70E190043A}" destId="{BAD85FFD-87F0-4A9A-AF1D-F098333D4DE9}" srcOrd="0" destOrd="0" presId="urn:microsoft.com/office/officeart/2005/8/layout/vList4"/>
    <dgm:cxn modelId="{04C7A9BC-52C9-436B-8FAF-74130EA7B8CC}" type="presParOf" srcId="{14FB218E-6E58-4FF2-BA00-B055C06C4EF1}" destId="{634BA427-E2CC-4B00-9588-9A83FCFF96F1}" srcOrd="0" destOrd="0" presId="urn:microsoft.com/office/officeart/2005/8/layout/vList4"/>
    <dgm:cxn modelId="{2D197ED0-861D-40CD-959F-D2F30E7D9C22}" type="presParOf" srcId="{634BA427-E2CC-4B00-9588-9A83FCFF96F1}" destId="{9428CCFB-679D-41DC-B50F-385D2EF0086D}" srcOrd="0" destOrd="0" presId="urn:microsoft.com/office/officeart/2005/8/layout/vList4"/>
    <dgm:cxn modelId="{FF24F2C4-FAE4-4B17-B8C6-7FA31BDBF543}" type="presParOf" srcId="{634BA427-E2CC-4B00-9588-9A83FCFF96F1}" destId="{08808F68-F538-4491-AE92-43927ECC6FEB}" srcOrd="1" destOrd="0" presId="urn:microsoft.com/office/officeart/2005/8/layout/vList4"/>
    <dgm:cxn modelId="{98E9C661-5181-4F90-9152-F8B1ED9DB46E}" type="presParOf" srcId="{634BA427-E2CC-4B00-9588-9A83FCFF96F1}" destId="{270A12D4-D3FD-4BD4-8A37-7349F123EB0A}" srcOrd="2" destOrd="0" presId="urn:microsoft.com/office/officeart/2005/8/layout/vList4"/>
    <dgm:cxn modelId="{8DC09B15-7CCD-4D94-AA0C-EC2352E802C5}" type="presParOf" srcId="{14FB218E-6E58-4FF2-BA00-B055C06C4EF1}" destId="{3183B0DB-6336-42A6-A2DF-CB7795DAA36E}" srcOrd="1" destOrd="0" presId="urn:microsoft.com/office/officeart/2005/8/layout/vList4"/>
    <dgm:cxn modelId="{CF030F34-A4F2-4D32-9798-19A7FEC257F3}" type="presParOf" srcId="{14FB218E-6E58-4FF2-BA00-B055C06C4EF1}" destId="{6A0E587B-38C5-476C-85CA-B24BE54BE8E2}" srcOrd="2" destOrd="0" presId="urn:microsoft.com/office/officeart/2005/8/layout/vList4"/>
    <dgm:cxn modelId="{27C3B74B-7A7B-4502-B00A-78537A7867A0}" type="presParOf" srcId="{6A0E587B-38C5-476C-85CA-B24BE54BE8E2}" destId="{BAD85FFD-87F0-4A9A-AF1D-F098333D4DE9}" srcOrd="0" destOrd="0" presId="urn:microsoft.com/office/officeart/2005/8/layout/vList4"/>
    <dgm:cxn modelId="{5E75D923-FFFF-4C3B-A5C1-0D759D85D1CD}" type="presParOf" srcId="{6A0E587B-38C5-476C-85CA-B24BE54BE8E2}" destId="{B01BE78B-1074-4E0F-801E-5DD926A5ABD4}" srcOrd="1" destOrd="0" presId="urn:microsoft.com/office/officeart/2005/8/layout/vList4"/>
    <dgm:cxn modelId="{3D9D8355-B333-4DC5-AAAE-219F7316089D}" type="presParOf" srcId="{6A0E587B-38C5-476C-85CA-B24BE54BE8E2}" destId="{A44774E1-E407-403C-A0C1-E7FC2E532903}" srcOrd="2" destOrd="0" presId="urn:microsoft.com/office/officeart/2005/8/layout/vList4"/>
    <dgm:cxn modelId="{24ECD639-618E-43DD-B11B-A253B3D3EF65}" type="presParOf" srcId="{14FB218E-6E58-4FF2-BA00-B055C06C4EF1}" destId="{B83611E0-B0F8-4C5F-89C8-FD441198F60F}" srcOrd="3" destOrd="0" presId="urn:microsoft.com/office/officeart/2005/8/layout/vList4"/>
    <dgm:cxn modelId="{01766D68-6C53-4C8B-9FD7-E6539F78D8B6}" type="presParOf" srcId="{14FB218E-6E58-4FF2-BA00-B055C06C4EF1}" destId="{4F946B95-CB2D-4E45-8F4E-CA4C65F29E1D}" srcOrd="4" destOrd="0" presId="urn:microsoft.com/office/officeart/2005/8/layout/vList4"/>
    <dgm:cxn modelId="{F5FF1413-53AC-4201-A8BF-5C0AE0E62C3B}" type="presParOf" srcId="{4F946B95-CB2D-4E45-8F4E-CA4C65F29E1D}" destId="{6EA277E3-390D-43F0-A649-4D1242985FF7}" srcOrd="0" destOrd="0" presId="urn:microsoft.com/office/officeart/2005/8/layout/vList4"/>
    <dgm:cxn modelId="{1A12A13A-523E-4C61-846E-E7ADF19386F6}" type="presParOf" srcId="{4F946B95-CB2D-4E45-8F4E-CA4C65F29E1D}" destId="{A4113EFE-3B5F-48D6-B406-8F03951190E3}" srcOrd="1" destOrd="0" presId="urn:microsoft.com/office/officeart/2005/8/layout/vList4"/>
    <dgm:cxn modelId="{72B4FA8A-D8FE-4C59-B365-C934C3F4D460}" type="presParOf" srcId="{4F946B95-CB2D-4E45-8F4E-CA4C65F29E1D}" destId="{36366569-5B3B-4A01-A6DF-2A88E4E6794D}" srcOrd="2" destOrd="0" presId="urn:microsoft.com/office/officeart/2005/8/layout/vList4"/>
    <dgm:cxn modelId="{B3F230EE-CA20-47DA-9CCF-C2061872435F}" type="presParOf" srcId="{14FB218E-6E58-4FF2-BA00-B055C06C4EF1}" destId="{BFC0EFC1-9F68-4F50-A554-68063CA6FE99}" srcOrd="5" destOrd="0" presId="urn:microsoft.com/office/officeart/2005/8/layout/vList4"/>
    <dgm:cxn modelId="{0A8534AA-20D5-47D2-B432-CD52D230679B}" type="presParOf" srcId="{14FB218E-6E58-4FF2-BA00-B055C06C4EF1}" destId="{24A106C9-D699-466A-BCEB-6F6F64553B4C}" srcOrd="6" destOrd="0" presId="urn:microsoft.com/office/officeart/2005/8/layout/vList4"/>
    <dgm:cxn modelId="{3706E91D-FEC1-4708-A41D-E2265BD5F7C7}" type="presParOf" srcId="{24A106C9-D699-466A-BCEB-6F6F64553B4C}" destId="{4B75B07A-5854-4403-B136-915860EFE7EE}" srcOrd="0" destOrd="0" presId="urn:microsoft.com/office/officeart/2005/8/layout/vList4"/>
    <dgm:cxn modelId="{760FADE5-3F49-422E-B7D8-67E61E7A87AB}" type="presParOf" srcId="{24A106C9-D699-466A-BCEB-6F6F64553B4C}" destId="{0B1E0788-9632-4C15-9F75-4C9A9A6B4DBB}" srcOrd="1" destOrd="0" presId="urn:microsoft.com/office/officeart/2005/8/layout/vList4"/>
    <dgm:cxn modelId="{FD883E97-899F-4E51-90D7-8EA29DD304A3}" type="presParOf" srcId="{24A106C9-D699-466A-BCEB-6F6F64553B4C}" destId="{8C637D8B-0B7B-4E4B-84AE-8DC44413BB9C}" srcOrd="2" destOrd="0" presId="urn:microsoft.com/office/officeart/2005/8/layout/vList4"/>
    <dgm:cxn modelId="{75BE0E5A-6C07-431D-B7EE-F23843D1553E}" type="presParOf" srcId="{14FB218E-6E58-4FF2-BA00-B055C06C4EF1}" destId="{B480EA07-7CA4-4DB9-BB87-EC8A0811227A}" srcOrd="7" destOrd="0" presId="urn:microsoft.com/office/officeart/2005/8/layout/vList4"/>
    <dgm:cxn modelId="{5C6D5E47-79E4-48C9-B90F-98AA63BBA3E5}" type="presParOf" srcId="{14FB218E-6E58-4FF2-BA00-B055C06C4EF1}" destId="{B38F31C9-5B93-4D37-8EEC-93C541CBA8D4}" srcOrd="8" destOrd="0" presId="urn:microsoft.com/office/officeart/2005/8/layout/vList4"/>
    <dgm:cxn modelId="{B2F47C28-AFFB-4EC8-8615-F447FB4DD091}" type="presParOf" srcId="{B38F31C9-5B93-4D37-8EEC-93C541CBA8D4}" destId="{525B9BD2-A1C5-4613-BADB-F2524252CE04}" srcOrd="0" destOrd="0" presId="urn:microsoft.com/office/officeart/2005/8/layout/vList4"/>
    <dgm:cxn modelId="{B8C41BB5-BBBD-4808-AE34-7BD72C61AE01}" type="presParOf" srcId="{B38F31C9-5B93-4D37-8EEC-93C541CBA8D4}" destId="{938E04F8-5E94-4187-B32C-739A14A34CAD}" srcOrd="1" destOrd="0" presId="urn:microsoft.com/office/officeart/2005/8/layout/vList4"/>
    <dgm:cxn modelId="{AE8A5B2C-E3E6-4E85-BA5E-9DC14756DC56}" type="presParOf" srcId="{B38F31C9-5B93-4D37-8EEC-93C541CBA8D4}" destId="{3DCF7166-D202-48C8-8B3A-4DBFC2D2A0B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7CD32-3EBC-4A0D-8768-86A96C946BD0}">
      <dsp:nvSpPr>
        <dsp:cNvPr id="0" name=""/>
        <dsp:cNvSpPr/>
      </dsp:nvSpPr>
      <dsp:spPr>
        <a:xfrm>
          <a:off x="0" y="0"/>
          <a:ext cx="9463341" cy="9860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rgbClr val="002060"/>
              </a:solidFill>
            </a:rPr>
            <a:t>KORISNIK: </a:t>
          </a:r>
          <a:r>
            <a:rPr lang="en-US" sz="1500" kern="1200" dirty="0" err="1">
              <a:solidFill>
                <a:schemeClr val="tx1"/>
              </a:solidFill>
            </a:rPr>
            <a:t>Punoljetno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fizičko</a:t>
          </a:r>
          <a:r>
            <a:rPr lang="en-US" sz="1500" kern="1200" dirty="0">
              <a:solidFill>
                <a:schemeClr val="tx1"/>
              </a:solidFill>
            </a:rPr>
            <a:t> lice, </a:t>
          </a:r>
          <a:r>
            <a:rPr lang="en-US" sz="1500" kern="1200" dirty="0" err="1">
              <a:solidFill>
                <a:schemeClr val="tx1"/>
              </a:solidFill>
            </a:rPr>
            <a:t>državljanin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BiH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sa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stalnim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prebivalištem</a:t>
          </a:r>
          <a:r>
            <a:rPr lang="en-US" sz="1500" kern="1200" dirty="0">
              <a:solidFill>
                <a:schemeClr val="tx1"/>
              </a:solidFill>
            </a:rPr>
            <a:t> u </a:t>
          </a:r>
          <a:r>
            <a:rPr lang="en-US" sz="1500" kern="1200" dirty="0" err="1">
              <a:solidFill>
                <a:schemeClr val="tx1"/>
              </a:solidFill>
            </a:rPr>
            <a:t>BiH</a:t>
          </a:r>
          <a:r>
            <a:rPr lang="en-US" sz="1500" kern="1200" dirty="0">
              <a:solidFill>
                <a:srgbClr val="002060"/>
              </a:solidFill>
            </a:rPr>
            <a:t>.</a:t>
          </a:r>
        </a:p>
      </dsp:txBody>
      <dsp:txXfrm>
        <a:off x="1991275" y="0"/>
        <a:ext cx="7472066" cy="986072"/>
      </dsp:txXfrm>
    </dsp:sp>
    <dsp:sp modelId="{F4C37FFD-734F-4519-A4D1-0FF9A819A575}">
      <dsp:nvSpPr>
        <dsp:cNvPr id="0" name=""/>
        <dsp:cNvSpPr/>
      </dsp:nvSpPr>
      <dsp:spPr>
        <a:xfrm>
          <a:off x="487474" y="98607"/>
          <a:ext cx="1114933" cy="7888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41E9A9-7E0C-45E7-B5AC-C8F670B2B1B0}">
      <dsp:nvSpPr>
        <dsp:cNvPr id="0" name=""/>
        <dsp:cNvSpPr/>
      </dsp:nvSpPr>
      <dsp:spPr>
        <a:xfrm>
          <a:off x="0" y="1084680"/>
          <a:ext cx="9463341" cy="9860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rgbClr val="002060"/>
              </a:solidFill>
            </a:rPr>
            <a:t>PREDMET POVRATA: </a:t>
          </a:r>
          <a:r>
            <a:rPr lang="en-US" sz="1500" kern="1200" dirty="0" err="1"/>
            <a:t>Novoizgrađeni</a:t>
          </a:r>
          <a:r>
            <a:rPr lang="en-US" sz="1500" kern="1200" dirty="0"/>
            <a:t> stan</a:t>
          </a:r>
          <a:r>
            <a:rPr lang="sr-Latn-BA" sz="1500" kern="1200" dirty="0"/>
            <a:t> ili nabavljena kuća koji su bili predmet oporezivanja PDV-om</a:t>
          </a:r>
          <a:r>
            <a:rPr lang="en-US" sz="1500" kern="1200" dirty="0"/>
            <a:t> </a:t>
          </a:r>
          <a:r>
            <a:rPr lang="en-US" sz="1500" kern="1200" dirty="0" err="1"/>
            <a:t>uknjižen</a:t>
          </a:r>
          <a:r>
            <a:rPr lang="en-US" sz="1500" kern="1200" dirty="0"/>
            <a:t> </a:t>
          </a:r>
          <a:r>
            <a:rPr lang="en-US" sz="1500" kern="1200" dirty="0" err="1"/>
            <a:t>na</a:t>
          </a:r>
          <a:r>
            <a:rPr lang="en-US" sz="1500" kern="1200" dirty="0"/>
            <a:t> </a:t>
          </a:r>
          <a:r>
            <a:rPr lang="en-US" sz="1500" kern="1200" dirty="0" err="1"/>
            <a:t>ime</a:t>
          </a:r>
          <a:r>
            <a:rPr lang="en-US" sz="1500" kern="1200" dirty="0"/>
            <a:t> </a:t>
          </a:r>
          <a:r>
            <a:rPr lang="en-US" sz="1500" kern="1200" dirty="0" err="1"/>
            <a:t>kupca</a:t>
          </a:r>
          <a:r>
            <a:rPr lang="en-US" sz="1500" kern="1200" dirty="0"/>
            <a:t> </a:t>
          </a:r>
          <a:r>
            <a:rPr lang="en-US" sz="1500" kern="1200" dirty="0" err="1"/>
            <a:t>nakon</a:t>
          </a:r>
          <a:r>
            <a:rPr lang="en-US" sz="1500" kern="1200" dirty="0"/>
            <a:t> 12. </a:t>
          </a:r>
          <a:r>
            <a:rPr lang="en-US" sz="1500" kern="1200" dirty="0" err="1"/>
            <a:t>aprila</a:t>
          </a:r>
          <a:r>
            <a:rPr lang="en-US" sz="1500" kern="1200" dirty="0"/>
            <a:t> 2025. </a:t>
          </a:r>
          <a:r>
            <a:rPr lang="en-US" sz="1500" kern="1200" dirty="0" err="1"/>
            <a:t>godine</a:t>
          </a:r>
          <a:r>
            <a:rPr lang="en-US" sz="1500" kern="1200" dirty="0"/>
            <a:t>.</a:t>
          </a:r>
          <a:r>
            <a:rPr lang="sr-Latn-BA" sz="1500" kern="1200" dirty="0"/>
            <a:t> </a:t>
          </a:r>
          <a:r>
            <a:rPr lang="sr-Latn-BA" sz="1500" b="1" u="sng" kern="1200" dirty="0">
              <a:solidFill>
                <a:srgbClr val="FF0000"/>
              </a:solidFill>
            </a:rPr>
            <a:t>Predmet povrata PDV-a ne mogu biti stanovi koji nisu bili predmet oporezivanja PDV-om (tzv. starogradnja) niti kuće u izgradnji.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1991275" y="1084680"/>
        <a:ext cx="7472066" cy="986072"/>
      </dsp:txXfrm>
    </dsp:sp>
    <dsp:sp modelId="{B1B55018-A7E2-47C9-85D7-62DEBA61756D}">
      <dsp:nvSpPr>
        <dsp:cNvPr id="0" name=""/>
        <dsp:cNvSpPr/>
      </dsp:nvSpPr>
      <dsp:spPr>
        <a:xfrm>
          <a:off x="487474" y="1183287"/>
          <a:ext cx="1114933" cy="7888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3BAA86-EEF4-4027-98E7-397D0A1CBFA7}">
      <dsp:nvSpPr>
        <dsp:cNvPr id="0" name=""/>
        <dsp:cNvSpPr/>
      </dsp:nvSpPr>
      <dsp:spPr>
        <a:xfrm>
          <a:off x="0" y="2169360"/>
          <a:ext cx="9463341" cy="9860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rgbClr val="002060"/>
              </a:solidFill>
            </a:rPr>
            <a:t>VREMENSKI USLOV:</a:t>
          </a:r>
          <a:r>
            <a:rPr lang="en-US" sz="1500" kern="1200" dirty="0">
              <a:solidFill>
                <a:srgbClr val="002060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Nekretnina</a:t>
          </a:r>
          <a:r>
            <a:rPr lang="en-US" sz="1500" kern="1200" dirty="0">
              <a:solidFill>
                <a:schemeClr val="tx1"/>
              </a:solidFill>
            </a:rPr>
            <a:t> se </a:t>
          </a:r>
          <a:r>
            <a:rPr lang="en-US" sz="1500" kern="1200" dirty="0" err="1">
              <a:solidFill>
                <a:schemeClr val="tx1"/>
              </a:solidFill>
            </a:rPr>
            <a:t>stiče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prvi</a:t>
          </a:r>
          <a:r>
            <a:rPr lang="en-US" sz="1500" kern="1200" dirty="0">
              <a:solidFill>
                <a:schemeClr val="tx1"/>
              </a:solidFill>
            </a:rPr>
            <a:t> put </a:t>
          </a:r>
          <a:r>
            <a:rPr lang="en-US" sz="1500" kern="1200" dirty="0" err="1">
              <a:solidFill>
                <a:schemeClr val="tx1"/>
              </a:solidFill>
            </a:rPr>
            <a:t>ili</a:t>
          </a:r>
          <a:r>
            <a:rPr lang="en-US" sz="1500" kern="1200" dirty="0">
              <a:solidFill>
                <a:schemeClr val="tx1"/>
              </a:solidFill>
            </a:rPr>
            <a:t> je </a:t>
          </a:r>
          <a:r>
            <a:rPr lang="en-US" sz="1500" kern="1200" dirty="0" err="1">
              <a:solidFill>
                <a:schemeClr val="tx1"/>
              </a:solidFill>
            </a:rPr>
            <a:t>kupac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nije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imao</a:t>
          </a:r>
          <a:r>
            <a:rPr lang="en-US" sz="1500" kern="1200" dirty="0">
              <a:solidFill>
                <a:schemeClr val="tx1"/>
              </a:solidFill>
            </a:rPr>
            <a:t> u </a:t>
          </a:r>
          <a:r>
            <a:rPr lang="en-US" sz="1500" kern="1200" dirty="0" err="1">
              <a:solidFill>
                <a:schemeClr val="tx1"/>
              </a:solidFill>
            </a:rPr>
            <a:t>vlasništvu</a:t>
          </a:r>
          <a:r>
            <a:rPr lang="en-US" sz="1500" kern="1200" dirty="0">
              <a:solidFill>
                <a:schemeClr val="tx1"/>
              </a:solidFill>
            </a:rPr>
            <a:t>/</a:t>
          </a:r>
          <a:r>
            <a:rPr lang="en-US" sz="1500" kern="1200" dirty="0" err="1">
              <a:solidFill>
                <a:schemeClr val="tx1"/>
              </a:solidFill>
            </a:rPr>
            <a:t>suvlasništvu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unazad</a:t>
          </a:r>
          <a:r>
            <a:rPr lang="en-US" sz="1500" kern="1200" dirty="0">
              <a:solidFill>
                <a:schemeClr val="tx1"/>
              </a:solidFill>
            </a:rPr>
            <a:t> 7 </a:t>
          </a:r>
          <a:r>
            <a:rPr lang="en-US" sz="1500" kern="1200" dirty="0" err="1">
              <a:solidFill>
                <a:schemeClr val="tx1"/>
              </a:solidFill>
            </a:rPr>
            <a:t>godina</a:t>
          </a:r>
          <a:r>
            <a:rPr lang="en-US" sz="1500" kern="1200" dirty="0">
              <a:solidFill>
                <a:schemeClr val="tx1"/>
              </a:solidFill>
            </a:rPr>
            <a:t>. </a:t>
          </a:r>
        </a:p>
      </dsp:txBody>
      <dsp:txXfrm>
        <a:off x="1991275" y="2169360"/>
        <a:ext cx="7472066" cy="986072"/>
      </dsp:txXfrm>
    </dsp:sp>
    <dsp:sp modelId="{CFDA3B76-71EE-4CF6-8A4D-14EFF62EBCE9}">
      <dsp:nvSpPr>
        <dsp:cNvPr id="0" name=""/>
        <dsp:cNvSpPr/>
      </dsp:nvSpPr>
      <dsp:spPr>
        <a:xfrm>
          <a:off x="487474" y="2267967"/>
          <a:ext cx="1114933" cy="7888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D342C2-682F-4288-8787-69361762A32F}">
      <dsp:nvSpPr>
        <dsp:cNvPr id="0" name=""/>
        <dsp:cNvSpPr/>
      </dsp:nvSpPr>
      <dsp:spPr>
        <a:xfrm>
          <a:off x="0" y="3254040"/>
          <a:ext cx="9463341" cy="9860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>
              <a:solidFill>
                <a:srgbClr val="002060"/>
              </a:solidFill>
            </a:rPr>
            <a:t>OSNOVNA KVADRATURA: </a:t>
          </a:r>
          <a:r>
            <a:rPr lang="pl-PL" sz="1500" kern="1200" dirty="0">
              <a:solidFill>
                <a:schemeClr val="tx1"/>
              </a:solidFill>
            </a:rPr>
            <a:t>Povrat PDV-a za površinu do 40 m² za kupca pojedinca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1991275" y="3254040"/>
        <a:ext cx="7472066" cy="986072"/>
      </dsp:txXfrm>
    </dsp:sp>
    <dsp:sp modelId="{2D644239-006E-42CF-B11A-F5F9076CCB9D}">
      <dsp:nvSpPr>
        <dsp:cNvPr id="0" name=""/>
        <dsp:cNvSpPr/>
      </dsp:nvSpPr>
      <dsp:spPr>
        <a:xfrm>
          <a:off x="487474" y="3352647"/>
          <a:ext cx="1114933" cy="7888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6BF990-8D1B-4D76-A5C2-078731E8F71B}">
      <dsp:nvSpPr>
        <dsp:cNvPr id="0" name=""/>
        <dsp:cNvSpPr/>
      </dsp:nvSpPr>
      <dsp:spPr>
        <a:xfrm>
          <a:off x="0" y="4338720"/>
          <a:ext cx="9463341" cy="9860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rgbClr val="002060"/>
              </a:solidFill>
            </a:rPr>
            <a:t>DODATNA KVADRATURA: </a:t>
          </a:r>
          <a:r>
            <a:rPr lang="en-US" sz="1500" kern="1200" dirty="0" err="1">
              <a:solidFill>
                <a:schemeClr val="tx1"/>
              </a:solidFill>
            </a:rPr>
            <a:t>Dodatnih</a:t>
          </a:r>
          <a:r>
            <a:rPr lang="en-US" sz="1500" kern="1200" dirty="0">
              <a:solidFill>
                <a:schemeClr val="tx1"/>
              </a:solidFill>
            </a:rPr>
            <a:t> 15 m² </a:t>
          </a:r>
          <a:r>
            <a:rPr lang="en-US" sz="1500" kern="1200" dirty="0" err="1">
              <a:solidFill>
                <a:schemeClr val="tx1"/>
              </a:solidFill>
            </a:rPr>
            <a:t>po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svakom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članu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porodičnog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domaćinstva</a:t>
          </a:r>
          <a:r>
            <a:rPr lang="en-US" sz="1500" kern="1200" dirty="0">
              <a:solidFill>
                <a:schemeClr val="tx1"/>
              </a:solidFill>
            </a:rPr>
            <a:t>.</a:t>
          </a:r>
        </a:p>
      </dsp:txBody>
      <dsp:txXfrm>
        <a:off x="1991275" y="4338720"/>
        <a:ext cx="7472066" cy="986072"/>
      </dsp:txXfrm>
    </dsp:sp>
    <dsp:sp modelId="{DC25F6A6-4B0E-45DD-96BE-A81C87B755F9}">
      <dsp:nvSpPr>
        <dsp:cNvPr id="0" name=""/>
        <dsp:cNvSpPr/>
      </dsp:nvSpPr>
      <dsp:spPr>
        <a:xfrm>
          <a:off x="487474" y="4437327"/>
          <a:ext cx="1114933" cy="7888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3D7B5-EA0E-497F-8CC2-8BBA02B5E61D}">
      <dsp:nvSpPr>
        <dsp:cNvPr id="0" name=""/>
        <dsp:cNvSpPr/>
      </dsp:nvSpPr>
      <dsp:spPr>
        <a:xfrm>
          <a:off x="0" y="0"/>
          <a:ext cx="10821987" cy="10298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002060"/>
              </a:solidFill>
            </a:rPr>
            <a:t>DEFINICIJA</a:t>
          </a:r>
          <a:r>
            <a:rPr lang="en-US" sz="2800" kern="1200" dirty="0">
              <a:solidFill>
                <a:srgbClr val="002060"/>
              </a:solidFill>
            </a:rPr>
            <a:t>: </a:t>
          </a:r>
          <a:r>
            <a:rPr lang="en-US" sz="2800" kern="1200" dirty="0" err="1"/>
            <a:t>Zajednica</a:t>
          </a:r>
          <a:r>
            <a:rPr lang="en-US" sz="2800" kern="1200" dirty="0"/>
            <a:t> </a:t>
          </a:r>
          <a:r>
            <a:rPr lang="en-US" sz="2800" kern="1200" dirty="0" err="1"/>
            <a:t>življenja</a:t>
          </a:r>
          <a:r>
            <a:rPr lang="en-US" sz="2800" kern="1200" dirty="0"/>
            <a:t>, </a:t>
          </a:r>
          <a:r>
            <a:rPr lang="en-US" sz="2800" kern="1200" dirty="0" err="1"/>
            <a:t>privređivanja</a:t>
          </a:r>
          <a:r>
            <a:rPr lang="en-US" sz="2800" kern="1200" dirty="0"/>
            <a:t> </a:t>
          </a:r>
          <a:r>
            <a:rPr lang="en-US" sz="2800" kern="1200" dirty="0" err="1"/>
            <a:t>i</a:t>
          </a:r>
          <a:r>
            <a:rPr lang="en-US" sz="2800" kern="1200" dirty="0"/>
            <a:t> </a:t>
          </a:r>
          <a:r>
            <a:rPr lang="en-US" sz="2800" kern="1200" dirty="0" err="1"/>
            <a:t>trošenja</a:t>
          </a:r>
          <a:r>
            <a:rPr lang="en-US" sz="2800" kern="1200" dirty="0"/>
            <a:t> </a:t>
          </a:r>
          <a:r>
            <a:rPr lang="en-US" sz="2800" kern="1200" dirty="0" err="1"/>
            <a:t>prihoda</a:t>
          </a:r>
          <a:r>
            <a:rPr lang="en-US" sz="2800" kern="1200" dirty="0"/>
            <a:t> </a:t>
          </a:r>
          <a:r>
            <a:rPr lang="en-US" sz="2800" kern="1200" dirty="0" err="1"/>
            <a:t>kupca</a:t>
          </a:r>
          <a:r>
            <a:rPr lang="en-US" sz="2800" kern="1200" dirty="0"/>
            <a:t> </a:t>
          </a:r>
          <a:r>
            <a:rPr lang="en-US" sz="2800" kern="1200" dirty="0" err="1"/>
            <a:t>i</a:t>
          </a:r>
          <a:r>
            <a:rPr lang="en-US" sz="2800" kern="1200" dirty="0"/>
            <a:t> </a:t>
          </a:r>
          <a:r>
            <a:rPr lang="en-US" sz="2800" kern="1200" dirty="0" err="1"/>
            <a:t>članova</a:t>
          </a:r>
          <a:r>
            <a:rPr lang="en-US" sz="2800" kern="1200" dirty="0"/>
            <a:t> </a:t>
          </a:r>
          <a:r>
            <a:rPr lang="en-US" sz="2800" kern="1200" dirty="0" err="1"/>
            <a:t>porodice</a:t>
          </a:r>
          <a:r>
            <a:rPr lang="en-US" sz="2800" kern="1200" dirty="0"/>
            <a:t>.</a:t>
          </a:r>
        </a:p>
      </dsp:txBody>
      <dsp:txXfrm>
        <a:off x="2267378" y="0"/>
        <a:ext cx="8554608" cy="1029809"/>
      </dsp:txXfrm>
    </dsp:sp>
    <dsp:sp modelId="{DCEAB635-BA6C-49AB-9379-D6CB8665B821}">
      <dsp:nvSpPr>
        <dsp:cNvPr id="0" name=""/>
        <dsp:cNvSpPr/>
      </dsp:nvSpPr>
      <dsp:spPr>
        <a:xfrm>
          <a:off x="642045" y="102980"/>
          <a:ext cx="1086267" cy="8238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CF5B2-DB6E-4FBC-A4B7-FCC3F0C2379D}">
      <dsp:nvSpPr>
        <dsp:cNvPr id="0" name=""/>
        <dsp:cNvSpPr/>
      </dsp:nvSpPr>
      <dsp:spPr>
        <a:xfrm>
          <a:off x="0" y="1132790"/>
          <a:ext cx="10821987" cy="10298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002060"/>
              </a:solidFill>
            </a:rPr>
            <a:t>OBUHVAĆENA LICA: </a:t>
          </a:r>
          <a:r>
            <a:rPr lang="en-US" sz="2800" kern="1200" dirty="0" err="1"/>
            <a:t>Supružnik</a:t>
          </a:r>
          <a:r>
            <a:rPr lang="en-US" sz="2800" kern="1200" dirty="0"/>
            <a:t>, </a:t>
          </a:r>
          <a:r>
            <a:rPr lang="en-US" sz="2800" kern="1200" dirty="0" err="1"/>
            <a:t>djeca</a:t>
          </a:r>
          <a:r>
            <a:rPr lang="en-US" sz="2800" kern="1200" dirty="0"/>
            <a:t>, </a:t>
          </a:r>
          <a:r>
            <a:rPr lang="en-US" sz="2800" kern="1200" dirty="0" err="1"/>
            <a:t>usvojenici</a:t>
          </a:r>
          <a:r>
            <a:rPr lang="en-US" sz="2800" kern="1200" dirty="0"/>
            <a:t>, </a:t>
          </a:r>
          <a:r>
            <a:rPr lang="en-US" sz="2800" kern="1200" dirty="0" err="1"/>
            <a:t>roditelji</a:t>
          </a:r>
          <a:r>
            <a:rPr lang="en-US" sz="2800" kern="1200" dirty="0"/>
            <a:t>, brat </a:t>
          </a:r>
          <a:r>
            <a:rPr lang="en-US" sz="2800" kern="1200" dirty="0" err="1"/>
            <a:t>i</a:t>
          </a:r>
          <a:r>
            <a:rPr lang="en-US" sz="2800" kern="1200" dirty="0"/>
            <a:t>/</a:t>
          </a:r>
          <a:r>
            <a:rPr lang="en-US" sz="2800" kern="1200" dirty="0" err="1"/>
            <a:t>ili</a:t>
          </a:r>
          <a:r>
            <a:rPr lang="en-US" sz="2800" kern="1200" dirty="0"/>
            <a:t> </a:t>
          </a:r>
          <a:r>
            <a:rPr lang="en-US" sz="2800" kern="1200" dirty="0" err="1"/>
            <a:t>sestra</a:t>
          </a:r>
          <a:r>
            <a:rPr lang="en-US" sz="2800" kern="1200" dirty="0"/>
            <a:t>.</a:t>
          </a:r>
        </a:p>
      </dsp:txBody>
      <dsp:txXfrm>
        <a:off x="2267378" y="1132790"/>
        <a:ext cx="8554608" cy="1029809"/>
      </dsp:txXfrm>
    </dsp:sp>
    <dsp:sp modelId="{A057819B-E842-478F-8328-F33C3C4980B4}">
      <dsp:nvSpPr>
        <dsp:cNvPr id="0" name=""/>
        <dsp:cNvSpPr/>
      </dsp:nvSpPr>
      <dsp:spPr>
        <a:xfrm>
          <a:off x="642045" y="1235771"/>
          <a:ext cx="1086267" cy="8238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4F18D-C500-44FE-8516-3E9C74CB148E}">
      <dsp:nvSpPr>
        <dsp:cNvPr id="0" name=""/>
        <dsp:cNvSpPr/>
      </dsp:nvSpPr>
      <dsp:spPr>
        <a:xfrm>
          <a:off x="0" y="2265581"/>
          <a:ext cx="10821987" cy="10298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002060"/>
              </a:solidFill>
            </a:rPr>
            <a:t>KLJUČNI USLOV: </a:t>
          </a:r>
          <a:r>
            <a:rPr lang="en-US" sz="2800" kern="1200" dirty="0" err="1"/>
            <a:t>Obavezno</a:t>
          </a:r>
          <a:r>
            <a:rPr lang="en-US" sz="2800" kern="1200" dirty="0"/>
            <a:t> </a:t>
          </a:r>
          <a:r>
            <a:rPr lang="en-US" sz="2800" kern="1200" dirty="0" err="1"/>
            <a:t>isto</a:t>
          </a:r>
          <a:r>
            <a:rPr lang="en-US" sz="2800" kern="1200" dirty="0"/>
            <a:t> </a:t>
          </a:r>
          <a:r>
            <a:rPr lang="en-US" sz="2800" kern="1200" dirty="0" err="1"/>
            <a:t>mjesto</a:t>
          </a:r>
          <a:r>
            <a:rPr lang="en-US" sz="2800" kern="1200" dirty="0"/>
            <a:t> </a:t>
          </a:r>
          <a:r>
            <a:rPr lang="en-US" sz="2800" kern="1200" dirty="0" err="1"/>
            <a:t>prebivališta</a:t>
          </a:r>
          <a:r>
            <a:rPr lang="en-US" sz="2800" kern="1200" dirty="0"/>
            <a:t> </a:t>
          </a:r>
          <a:r>
            <a:rPr lang="en-US" sz="2800" kern="1200" dirty="0" err="1"/>
            <a:t>kao</a:t>
          </a:r>
          <a:r>
            <a:rPr lang="en-US" sz="2800" kern="1200" dirty="0"/>
            <a:t> </a:t>
          </a:r>
          <a:r>
            <a:rPr lang="en-US" sz="2800" kern="1200" dirty="0" err="1"/>
            <a:t>i</a:t>
          </a:r>
          <a:r>
            <a:rPr lang="en-US" sz="2800" kern="1200" dirty="0"/>
            <a:t> </a:t>
          </a:r>
          <a:r>
            <a:rPr lang="en-US" sz="2800" kern="1200" dirty="0" err="1"/>
            <a:t>kupac</a:t>
          </a:r>
          <a:r>
            <a:rPr lang="en-US" sz="2800" kern="1200" dirty="0"/>
            <a:t>.</a:t>
          </a:r>
        </a:p>
      </dsp:txBody>
      <dsp:txXfrm>
        <a:off x="2267378" y="2265581"/>
        <a:ext cx="8554608" cy="1029809"/>
      </dsp:txXfrm>
    </dsp:sp>
    <dsp:sp modelId="{AD60000B-FCFC-46E5-B015-9DB97FB3769F}">
      <dsp:nvSpPr>
        <dsp:cNvPr id="0" name=""/>
        <dsp:cNvSpPr/>
      </dsp:nvSpPr>
      <dsp:spPr>
        <a:xfrm>
          <a:off x="642045" y="2368562"/>
          <a:ext cx="1086267" cy="8238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4A1A84-5597-4531-A220-4FF4547B3F17}">
      <dsp:nvSpPr>
        <dsp:cNvPr id="0" name=""/>
        <dsp:cNvSpPr/>
      </dsp:nvSpPr>
      <dsp:spPr>
        <a:xfrm>
          <a:off x="0" y="3398372"/>
          <a:ext cx="10821987" cy="10298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002060"/>
              </a:solidFill>
            </a:rPr>
            <a:t>PROVJERA IMOVINE: </a:t>
          </a:r>
          <a:r>
            <a:rPr lang="en-US" sz="2800" kern="1200" dirty="0" err="1"/>
            <a:t>Pravilo</a:t>
          </a:r>
          <a:r>
            <a:rPr lang="en-US" sz="2800" kern="1200" dirty="0"/>
            <a:t> od 7 </a:t>
          </a:r>
          <a:r>
            <a:rPr lang="en-US" sz="2800" kern="1200" dirty="0" err="1"/>
            <a:t>godina</a:t>
          </a:r>
          <a:r>
            <a:rPr lang="en-US" sz="2800" kern="1200" dirty="0"/>
            <a:t> </a:t>
          </a:r>
          <a:r>
            <a:rPr lang="en-US" sz="2800" kern="1200" dirty="0" err="1"/>
            <a:t>neposjedovanja</a:t>
          </a:r>
          <a:r>
            <a:rPr lang="en-US" sz="2800" kern="1200" dirty="0"/>
            <a:t> </a:t>
          </a:r>
          <a:r>
            <a:rPr lang="en-US" sz="2800" kern="1200" dirty="0" err="1"/>
            <a:t>imovine</a:t>
          </a:r>
          <a:r>
            <a:rPr lang="en-US" sz="2800" kern="1200" dirty="0"/>
            <a:t> </a:t>
          </a:r>
          <a:r>
            <a:rPr lang="en-US" sz="2800" kern="1200" dirty="0" err="1"/>
            <a:t>važi</a:t>
          </a:r>
          <a:r>
            <a:rPr lang="en-US" sz="2800" kern="1200" dirty="0"/>
            <a:t> </a:t>
          </a:r>
          <a:r>
            <a:rPr lang="en-US" sz="2800" kern="1200" dirty="0" err="1"/>
            <a:t>kumulativno</a:t>
          </a:r>
          <a:r>
            <a:rPr lang="en-US" sz="2800" kern="1200" dirty="0"/>
            <a:t> </a:t>
          </a:r>
          <a:r>
            <a:rPr lang="en-US" sz="2800" kern="1200" dirty="0" err="1"/>
            <a:t>za</a:t>
          </a:r>
          <a:r>
            <a:rPr lang="en-US" sz="2800" kern="1200" dirty="0"/>
            <a:t> </a:t>
          </a:r>
          <a:r>
            <a:rPr lang="en-US" sz="2800" kern="1200" dirty="0" err="1"/>
            <a:t>sve</a:t>
          </a:r>
          <a:r>
            <a:rPr lang="en-US" sz="2800" kern="1200" dirty="0"/>
            <a:t> </a:t>
          </a:r>
          <a:r>
            <a:rPr lang="en-US" sz="2800" kern="1200" dirty="0" err="1"/>
            <a:t>navedene</a:t>
          </a:r>
          <a:r>
            <a:rPr lang="en-US" sz="2800" kern="1200" dirty="0"/>
            <a:t> </a:t>
          </a:r>
          <a:r>
            <a:rPr lang="en-US" sz="2800" kern="1200" dirty="0" err="1"/>
            <a:t>članove</a:t>
          </a:r>
          <a:r>
            <a:rPr lang="en-US" sz="2800" kern="1200" dirty="0"/>
            <a:t>.</a:t>
          </a:r>
        </a:p>
      </dsp:txBody>
      <dsp:txXfrm>
        <a:off x="2267378" y="3398372"/>
        <a:ext cx="8554608" cy="1029809"/>
      </dsp:txXfrm>
    </dsp:sp>
    <dsp:sp modelId="{2E1B6F2D-4183-411E-93BA-F336558029D8}">
      <dsp:nvSpPr>
        <dsp:cNvPr id="0" name=""/>
        <dsp:cNvSpPr/>
      </dsp:nvSpPr>
      <dsp:spPr>
        <a:xfrm>
          <a:off x="642045" y="3501353"/>
          <a:ext cx="1086267" cy="8238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C29D2-8395-4530-873D-7683B1E3E289}">
      <dsp:nvSpPr>
        <dsp:cNvPr id="0" name=""/>
        <dsp:cNvSpPr/>
      </dsp:nvSpPr>
      <dsp:spPr>
        <a:xfrm>
          <a:off x="0" y="4531163"/>
          <a:ext cx="10821987" cy="10298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002060"/>
              </a:solidFill>
            </a:rPr>
            <a:t>NAPOMENA: </a:t>
          </a:r>
          <a:r>
            <a:rPr lang="en-US" sz="2800" kern="1200" dirty="0" err="1"/>
            <a:t>Definicija</a:t>
          </a:r>
          <a:r>
            <a:rPr lang="en-US" sz="2800" kern="1200" dirty="0"/>
            <a:t> </a:t>
          </a:r>
          <a:r>
            <a:rPr lang="en-US" sz="2800" kern="1200" dirty="0" err="1"/>
            <a:t>domaćinstva</a:t>
          </a:r>
          <a:r>
            <a:rPr lang="en-US" sz="2800" kern="1200" dirty="0"/>
            <a:t> se </a:t>
          </a:r>
          <a:r>
            <a:rPr lang="en-US" sz="2800" kern="1200" dirty="0" err="1"/>
            <a:t>aktivira</a:t>
          </a:r>
          <a:r>
            <a:rPr lang="en-US" sz="2800" kern="1200" dirty="0"/>
            <a:t> </a:t>
          </a:r>
          <a:r>
            <a:rPr lang="en-US" sz="2800" kern="1200" dirty="0" err="1"/>
            <a:t>isključivo</a:t>
          </a:r>
          <a:r>
            <a:rPr lang="en-US" sz="2800" kern="1200" dirty="0"/>
            <a:t> </a:t>
          </a:r>
          <a:r>
            <a:rPr lang="en-US" sz="2800" kern="1200" dirty="0" err="1"/>
            <a:t>ako</a:t>
          </a:r>
          <a:r>
            <a:rPr lang="en-US" sz="2800" kern="1200" dirty="0"/>
            <a:t> se </a:t>
          </a:r>
          <a:r>
            <a:rPr lang="en-US" sz="2800" kern="1200" dirty="0" err="1"/>
            <a:t>traži</a:t>
          </a:r>
          <a:r>
            <a:rPr lang="en-US" sz="2800" kern="1200" dirty="0"/>
            <a:t> </a:t>
          </a:r>
          <a:r>
            <a:rPr lang="en-US" sz="2800" kern="1200" dirty="0" err="1"/>
            <a:t>dodatnih</a:t>
          </a:r>
          <a:r>
            <a:rPr lang="en-US" sz="2800" kern="1200" dirty="0"/>
            <a:t> 15 m² </a:t>
          </a:r>
          <a:r>
            <a:rPr lang="en-US" sz="2800" kern="1200" dirty="0" err="1"/>
            <a:t>po</a:t>
          </a:r>
          <a:r>
            <a:rPr lang="en-US" sz="2800" kern="1200" dirty="0"/>
            <a:t> </a:t>
          </a:r>
          <a:r>
            <a:rPr lang="en-US" sz="2800" kern="1200" dirty="0" err="1"/>
            <a:t>članu</a:t>
          </a:r>
          <a:r>
            <a:rPr lang="en-US" sz="2800" kern="1200" dirty="0"/>
            <a:t>.</a:t>
          </a:r>
        </a:p>
      </dsp:txBody>
      <dsp:txXfrm>
        <a:off x="2267378" y="4531163"/>
        <a:ext cx="8554608" cy="1029809"/>
      </dsp:txXfrm>
    </dsp:sp>
    <dsp:sp modelId="{333EF704-38B5-462A-97B9-70BBE9895597}">
      <dsp:nvSpPr>
        <dsp:cNvPr id="0" name=""/>
        <dsp:cNvSpPr/>
      </dsp:nvSpPr>
      <dsp:spPr>
        <a:xfrm>
          <a:off x="642045" y="4634144"/>
          <a:ext cx="1086267" cy="8238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DB36E-715E-431E-A805-D4FBFCC46CDA}">
      <dsp:nvSpPr>
        <dsp:cNvPr id="0" name=""/>
        <dsp:cNvSpPr/>
      </dsp:nvSpPr>
      <dsp:spPr>
        <a:xfrm>
          <a:off x="0" y="0"/>
          <a:ext cx="10821987" cy="12150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002060"/>
              </a:solidFill>
            </a:rPr>
            <a:t>LIČNI DOKUMENTI</a:t>
          </a:r>
          <a:r>
            <a:rPr lang="en-US" sz="2400" b="1" kern="1200" dirty="0"/>
            <a:t>: </a:t>
          </a:r>
          <a:r>
            <a:rPr lang="en-US" sz="2400" kern="1200" dirty="0" err="1"/>
            <a:t>Rodni</a:t>
          </a:r>
          <a:r>
            <a:rPr lang="en-US" sz="2400" kern="1200" dirty="0"/>
            <a:t> list, </a:t>
          </a:r>
          <a:r>
            <a:rPr lang="en-US" sz="2400" kern="1200" dirty="0" err="1"/>
            <a:t>Vjenčani</a:t>
          </a:r>
          <a:r>
            <a:rPr lang="en-US" sz="2400" kern="1200" dirty="0"/>
            <a:t> list, </a:t>
          </a:r>
          <a:r>
            <a:rPr lang="en-US" sz="2400" kern="1200" dirty="0" err="1"/>
            <a:t>Uvjerenje</a:t>
          </a:r>
          <a:r>
            <a:rPr lang="en-US" sz="2400" kern="1200" dirty="0"/>
            <a:t> o </a:t>
          </a:r>
          <a:r>
            <a:rPr lang="en-US" sz="2400" kern="1200" dirty="0" err="1"/>
            <a:t>državljanstvu</a:t>
          </a:r>
          <a:r>
            <a:rPr lang="en-US" sz="2400" kern="1200" dirty="0"/>
            <a:t> BiH</a:t>
          </a:r>
          <a:r>
            <a:rPr lang="sr-Latn-BA" sz="2400" kern="1200" dirty="0"/>
            <a:t> (ne stariji od 6 mjeseci)</a:t>
          </a:r>
          <a:r>
            <a:rPr lang="en-US" sz="2400" kern="1200" dirty="0"/>
            <a:t>.</a:t>
          </a:r>
        </a:p>
      </dsp:txBody>
      <dsp:txXfrm>
        <a:off x="2285901" y="0"/>
        <a:ext cx="8536085" cy="1215038"/>
      </dsp:txXfrm>
    </dsp:sp>
    <dsp:sp modelId="{2ACBB53D-5C8C-40F3-B59B-FE2137854632}">
      <dsp:nvSpPr>
        <dsp:cNvPr id="0" name=""/>
        <dsp:cNvSpPr/>
      </dsp:nvSpPr>
      <dsp:spPr>
        <a:xfrm>
          <a:off x="631262" y="121503"/>
          <a:ext cx="1144879" cy="9720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9C373D-9A0F-441C-82F4-D15E30E9749C}">
      <dsp:nvSpPr>
        <dsp:cNvPr id="0" name=""/>
        <dsp:cNvSpPr/>
      </dsp:nvSpPr>
      <dsp:spPr>
        <a:xfrm>
          <a:off x="0" y="1336542"/>
          <a:ext cx="10821987" cy="12150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002060"/>
              </a:solidFill>
            </a:rPr>
            <a:t>PREBIVALIŠTE: </a:t>
          </a:r>
          <a:r>
            <a:rPr lang="en-US" sz="2400" kern="1200" dirty="0"/>
            <a:t>CIPS </a:t>
          </a:r>
          <a:r>
            <a:rPr lang="en-US" sz="2400" kern="1200" dirty="0" err="1"/>
            <a:t>prijava</a:t>
          </a:r>
          <a:r>
            <a:rPr lang="en-US" sz="2400" kern="1200" dirty="0"/>
            <a:t> (</a:t>
          </a:r>
          <a:r>
            <a:rPr lang="en-US" sz="2400" kern="1200" dirty="0" err="1"/>
            <a:t>Obrazac</a:t>
          </a:r>
          <a:r>
            <a:rPr lang="en-US" sz="2400" kern="1200" dirty="0"/>
            <a:t> PBA-3) – </a:t>
          </a:r>
          <a:r>
            <a:rPr lang="en-US" sz="2400" kern="1200" dirty="0" err="1"/>
            <a:t>dokaz</a:t>
          </a:r>
          <a:r>
            <a:rPr lang="en-US" sz="2400" kern="1200" dirty="0"/>
            <a:t> </a:t>
          </a:r>
          <a:r>
            <a:rPr lang="en-US" sz="2400" kern="1200" dirty="0" err="1"/>
            <a:t>adrese</a:t>
          </a:r>
          <a:r>
            <a:rPr lang="en-US" sz="2400" kern="1200" dirty="0"/>
            <a:t>.</a:t>
          </a:r>
        </a:p>
      </dsp:txBody>
      <dsp:txXfrm>
        <a:off x="2285901" y="1336542"/>
        <a:ext cx="8536085" cy="1215038"/>
      </dsp:txXfrm>
    </dsp:sp>
    <dsp:sp modelId="{FC6C5AAD-AF84-4CC4-96B4-2E3C4996CF6A}">
      <dsp:nvSpPr>
        <dsp:cNvPr id="0" name=""/>
        <dsp:cNvSpPr/>
      </dsp:nvSpPr>
      <dsp:spPr>
        <a:xfrm>
          <a:off x="631262" y="1458046"/>
          <a:ext cx="1144879" cy="9720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F4574-F8C4-4A32-BA92-281B9C39D015}">
      <dsp:nvSpPr>
        <dsp:cNvPr id="0" name=""/>
        <dsp:cNvSpPr/>
      </dsp:nvSpPr>
      <dsp:spPr>
        <a:xfrm>
          <a:off x="0" y="2673084"/>
          <a:ext cx="10821987" cy="12150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002060"/>
              </a:solidFill>
            </a:rPr>
            <a:t>UGOVOR O NEKRETNINI: </a:t>
          </a:r>
          <a:r>
            <a:rPr lang="en-US" sz="2400" kern="1200" dirty="0" err="1"/>
            <a:t>Notarski</a:t>
          </a:r>
          <a:r>
            <a:rPr lang="en-US" sz="2400" kern="1200" dirty="0"/>
            <a:t> </a:t>
          </a:r>
          <a:r>
            <a:rPr lang="en-US" sz="2400" kern="1200" dirty="0" err="1"/>
            <a:t>obrađen</a:t>
          </a:r>
          <a:r>
            <a:rPr lang="en-US" sz="2400" kern="1200" dirty="0"/>
            <a:t> </a:t>
          </a:r>
          <a:r>
            <a:rPr lang="en-US" sz="2400" kern="1200" dirty="0" err="1"/>
            <a:t>ili</a:t>
          </a:r>
          <a:r>
            <a:rPr lang="en-US" sz="2400" kern="1200" dirty="0"/>
            <a:t> </a:t>
          </a:r>
          <a:r>
            <a:rPr lang="en-US" sz="2400" kern="1200" dirty="0" err="1"/>
            <a:t>sudski</a:t>
          </a:r>
          <a:r>
            <a:rPr lang="en-US" sz="2400" kern="1200" dirty="0"/>
            <a:t> </a:t>
          </a:r>
          <a:r>
            <a:rPr lang="en-US" sz="2400" kern="1200" dirty="0" err="1"/>
            <a:t>ovjeren</a:t>
          </a:r>
          <a:r>
            <a:rPr lang="en-US" sz="2400" kern="1200" dirty="0"/>
            <a:t> </a:t>
          </a:r>
          <a:r>
            <a:rPr lang="en-US" sz="2400" kern="1200" dirty="0" err="1"/>
            <a:t>ugovor</a:t>
          </a:r>
          <a:r>
            <a:rPr lang="en-US" sz="2400" kern="1200" dirty="0"/>
            <a:t> o </a:t>
          </a:r>
          <a:r>
            <a:rPr lang="en-US" sz="2400" kern="1200" dirty="0" err="1"/>
            <a:t>kupoprodaji.Savjet</a:t>
          </a:r>
          <a:r>
            <a:rPr lang="en-US" sz="2400" kern="1200" dirty="0"/>
            <a:t> </a:t>
          </a:r>
          <a:r>
            <a:rPr lang="en-US" sz="2400" kern="1200" dirty="0" err="1"/>
            <a:t>građanima</a:t>
          </a:r>
          <a:r>
            <a:rPr lang="en-US" sz="2400" kern="1200" dirty="0"/>
            <a:t>: </a:t>
          </a:r>
          <a:r>
            <a:rPr lang="en-US" sz="2400" kern="1200" dirty="0" err="1"/>
            <a:t>Predajte</a:t>
          </a:r>
          <a:r>
            <a:rPr lang="en-US" sz="2400" kern="1200" dirty="0"/>
            <a:t> </a:t>
          </a:r>
          <a:r>
            <a:rPr lang="en-US" sz="2400" kern="1200" dirty="0" err="1"/>
            <a:t>ovjerenu</a:t>
          </a:r>
          <a:r>
            <a:rPr lang="en-US" sz="2400" kern="1200" dirty="0"/>
            <a:t> </a:t>
          </a:r>
          <a:r>
            <a:rPr lang="en-US" sz="2400" kern="1200" dirty="0" err="1"/>
            <a:t>kopiju</a:t>
          </a:r>
          <a:r>
            <a:rPr lang="en-US" sz="2400" kern="1200" dirty="0"/>
            <a:t> </a:t>
          </a:r>
          <a:r>
            <a:rPr lang="en-US" sz="2400" kern="1200" dirty="0" err="1"/>
            <a:t>ugovora</a:t>
          </a:r>
          <a:r>
            <a:rPr lang="en-US" sz="2400" kern="1200" dirty="0"/>
            <a:t>, </a:t>
          </a:r>
          <a:r>
            <a:rPr lang="en-US" sz="2400" kern="1200" dirty="0" err="1"/>
            <a:t>originale</a:t>
          </a:r>
          <a:r>
            <a:rPr lang="en-US" sz="2400" kern="1200" dirty="0"/>
            <a:t> </a:t>
          </a:r>
          <a:r>
            <a:rPr lang="en-US" sz="2400" kern="1200" dirty="0" err="1"/>
            <a:t>čuvajte</a:t>
          </a:r>
          <a:r>
            <a:rPr lang="en-US" sz="2400" kern="1200" dirty="0"/>
            <a:t> </a:t>
          </a:r>
          <a:r>
            <a:rPr lang="en-US" sz="2400" kern="1200" dirty="0" err="1"/>
            <a:t>za</a:t>
          </a:r>
          <a:r>
            <a:rPr lang="en-US" sz="2400" kern="1200" dirty="0"/>
            <a:t> </a:t>
          </a:r>
          <a:r>
            <a:rPr lang="en-US" sz="2400" kern="1200" dirty="0" err="1"/>
            <a:t>sebe</a:t>
          </a:r>
          <a:r>
            <a:rPr lang="en-US" sz="2400" kern="1200" dirty="0"/>
            <a:t>!</a:t>
          </a:r>
        </a:p>
      </dsp:txBody>
      <dsp:txXfrm>
        <a:off x="2285901" y="2673084"/>
        <a:ext cx="8536085" cy="1215038"/>
      </dsp:txXfrm>
    </dsp:sp>
    <dsp:sp modelId="{13161480-88C1-44E7-8DDA-2B0DFB1DA844}">
      <dsp:nvSpPr>
        <dsp:cNvPr id="0" name=""/>
        <dsp:cNvSpPr/>
      </dsp:nvSpPr>
      <dsp:spPr>
        <a:xfrm>
          <a:off x="631262" y="2794588"/>
          <a:ext cx="1144879" cy="9720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E0843-22C6-4812-B17E-C6290710B933}">
      <dsp:nvSpPr>
        <dsp:cNvPr id="0" name=""/>
        <dsp:cNvSpPr/>
      </dsp:nvSpPr>
      <dsp:spPr>
        <a:xfrm>
          <a:off x="0" y="4009627"/>
          <a:ext cx="10821987" cy="12150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002060"/>
              </a:solidFill>
            </a:rPr>
            <a:t>DOKAZ O EVIDENCIJI: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/>
            <a:t>Dokaz</a:t>
          </a:r>
          <a:r>
            <a:rPr lang="en-US" sz="2400" kern="1200" dirty="0"/>
            <a:t> da je stan za koji se </a:t>
          </a:r>
          <a:r>
            <a:rPr lang="en-US" sz="2400" kern="1200" dirty="0" err="1"/>
            <a:t>traži</a:t>
          </a:r>
          <a:r>
            <a:rPr lang="en-US" sz="2400" kern="1200" dirty="0"/>
            <a:t> </a:t>
          </a:r>
          <a:r>
            <a:rPr lang="en-US" sz="2400" kern="1200" dirty="0" err="1"/>
            <a:t>povrat</a:t>
          </a:r>
          <a:r>
            <a:rPr lang="en-US" sz="2400" kern="1200" dirty="0"/>
            <a:t> PDV-a </a:t>
          </a:r>
          <a:r>
            <a:rPr lang="sr-Latn-BA" sz="2400" kern="1200" dirty="0"/>
            <a:t>uknjižen</a:t>
          </a:r>
          <a:r>
            <a:rPr lang="en-US" sz="2400" kern="1200" dirty="0"/>
            <a:t>.</a:t>
          </a:r>
        </a:p>
      </dsp:txBody>
      <dsp:txXfrm>
        <a:off x="2285901" y="4009627"/>
        <a:ext cx="8536085" cy="1215038"/>
      </dsp:txXfrm>
    </dsp:sp>
    <dsp:sp modelId="{5C943972-A3DB-4FFC-A9C0-3889BAF361B7}">
      <dsp:nvSpPr>
        <dsp:cNvPr id="0" name=""/>
        <dsp:cNvSpPr/>
      </dsp:nvSpPr>
      <dsp:spPr>
        <a:xfrm>
          <a:off x="631262" y="4131131"/>
          <a:ext cx="1144879" cy="9720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18195-F0F0-4785-9FA0-B2AAFD55A8AD}">
      <dsp:nvSpPr>
        <dsp:cNvPr id="0" name=""/>
        <dsp:cNvSpPr/>
      </dsp:nvSpPr>
      <dsp:spPr>
        <a:xfrm>
          <a:off x="0" y="0"/>
          <a:ext cx="10515600" cy="9605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rgbClr val="002060"/>
              </a:solidFill>
            </a:rPr>
            <a:t>SLUŽBENE PROVJERE: </a:t>
          </a:r>
          <a:r>
            <a:rPr lang="en-US" sz="2100" kern="1200" dirty="0"/>
            <a:t>UIO </a:t>
          </a:r>
          <a:r>
            <a:rPr lang="en-US" sz="2100" kern="1200" dirty="0" err="1"/>
            <a:t>službenim</a:t>
          </a:r>
          <a:r>
            <a:rPr lang="en-US" sz="2100" kern="1200" dirty="0"/>
            <a:t> </a:t>
          </a:r>
          <a:r>
            <a:rPr lang="en-US" sz="2100" kern="1200" dirty="0" err="1"/>
            <a:t>putem</a:t>
          </a:r>
          <a:r>
            <a:rPr lang="en-US" sz="2100" kern="1200" dirty="0"/>
            <a:t> </a:t>
          </a:r>
          <a:r>
            <a:rPr lang="en-US" sz="2100" kern="1200" dirty="0" err="1"/>
            <a:t>provjerava</a:t>
          </a:r>
          <a:r>
            <a:rPr lang="en-US" sz="2100" kern="1200" dirty="0"/>
            <a:t> </a:t>
          </a:r>
          <a:r>
            <a:rPr lang="en-US" sz="2100" kern="1200" dirty="0" err="1"/>
            <a:t>registre</a:t>
          </a:r>
          <a:r>
            <a:rPr lang="en-US" sz="2100" kern="1200" dirty="0"/>
            <a:t> </a:t>
          </a:r>
          <a:r>
            <a:rPr lang="en-US" sz="2100" kern="1200" dirty="0" err="1"/>
            <a:t>sa</a:t>
          </a:r>
          <a:r>
            <a:rPr lang="en-US" sz="2100" kern="1200" dirty="0"/>
            <a:t> RUGIPP-om, FUGIPP-om, </a:t>
          </a:r>
          <a:r>
            <a:rPr lang="en-US" sz="2100" kern="1200" dirty="0" err="1"/>
            <a:t>sudovima</a:t>
          </a:r>
          <a:r>
            <a:rPr lang="en-US" sz="2100" kern="1200" dirty="0"/>
            <a:t> </a:t>
          </a:r>
          <a:r>
            <a:rPr lang="en-US" sz="2100" kern="1200" dirty="0" err="1"/>
            <a:t>i</a:t>
          </a:r>
          <a:r>
            <a:rPr lang="en-US" sz="2100" kern="1200" dirty="0"/>
            <a:t> </a:t>
          </a:r>
          <a:r>
            <a:rPr lang="en-US" sz="2100" kern="1200" dirty="0" err="1"/>
            <a:t>poreskim</a:t>
          </a:r>
          <a:r>
            <a:rPr lang="en-US" sz="2100" kern="1200" dirty="0"/>
            <a:t> </a:t>
          </a:r>
          <a:r>
            <a:rPr lang="en-US" sz="2100" kern="1200" dirty="0" err="1"/>
            <a:t>upravama</a:t>
          </a:r>
          <a:r>
            <a:rPr lang="sr-Latn-BA" sz="2100" kern="1200" dirty="0"/>
            <a:t> entiteta i Distrikta.</a:t>
          </a:r>
          <a:endParaRPr lang="en-US" sz="2100" kern="1200" dirty="0"/>
        </a:p>
      </dsp:txBody>
      <dsp:txXfrm>
        <a:off x="2199171" y="0"/>
        <a:ext cx="8316428" cy="960511"/>
      </dsp:txXfrm>
    </dsp:sp>
    <dsp:sp modelId="{1BDA2352-422C-49B4-82BE-907193A3D763}">
      <dsp:nvSpPr>
        <dsp:cNvPr id="0" name=""/>
        <dsp:cNvSpPr/>
      </dsp:nvSpPr>
      <dsp:spPr>
        <a:xfrm>
          <a:off x="745326" y="96051"/>
          <a:ext cx="804569" cy="7684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21D06-5FAD-454C-9866-2B07DA2FD6B9}">
      <dsp:nvSpPr>
        <dsp:cNvPr id="0" name=""/>
        <dsp:cNvSpPr/>
      </dsp:nvSpPr>
      <dsp:spPr>
        <a:xfrm>
          <a:off x="0" y="1056562"/>
          <a:ext cx="10515600" cy="9605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rgbClr val="002060"/>
              </a:solidFill>
            </a:rPr>
            <a:t>CILJ PROVJERA: </a:t>
          </a:r>
          <a:r>
            <a:rPr lang="en-US" sz="2100" kern="1200" dirty="0" err="1"/>
            <a:t>Eliminisanje</a:t>
          </a:r>
          <a:r>
            <a:rPr lang="en-US" sz="2100" kern="1200" dirty="0"/>
            <a:t> </a:t>
          </a:r>
          <a:r>
            <a:rPr lang="en-US" sz="2100" kern="1200" dirty="0" err="1"/>
            <a:t>skrivene</a:t>
          </a:r>
          <a:r>
            <a:rPr lang="en-US" sz="2100" kern="1200" dirty="0"/>
            <a:t> </a:t>
          </a:r>
          <a:r>
            <a:rPr lang="en-US" sz="2100" kern="1200" dirty="0" err="1"/>
            <a:t>ili</a:t>
          </a:r>
          <a:r>
            <a:rPr lang="en-US" sz="2100" kern="1200" dirty="0"/>
            <a:t> </a:t>
          </a:r>
          <a:r>
            <a:rPr lang="en-US" sz="2100" kern="1200" dirty="0" err="1"/>
            <a:t>prometovane</a:t>
          </a:r>
          <a:r>
            <a:rPr lang="en-US" sz="2100" kern="1200" dirty="0"/>
            <a:t> </a:t>
          </a:r>
          <a:r>
            <a:rPr lang="en-US" sz="2100" kern="1200" dirty="0" err="1"/>
            <a:t>imovine</a:t>
          </a:r>
          <a:r>
            <a:rPr lang="en-US" sz="2100" kern="1200" dirty="0"/>
            <a:t> </a:t>
          </a:r>
          <a:r>
            <a:rPr lang="en-US" sz="2100" kern="1200" dirty="0" err="1"/>
            <a:t>bilo</a:t>
          </a:r>
          <a:r>
            <a:rPr lang="en-US" sz="2100" kern="1200" dirty="0"/>
            <a:t> </a:t>
          </a:r>
          <a:r>
            <a:rPr lang="en-US" sz="2100" kern="1200" dirty="0" err="1"/>
            <a:t>gdje</a:t>
          </a:r>
          <a:r>
            <a:rPr lang="en-US" sz="2100" kern="1200" dirty="0"/>
            <a:t> </a:t>
          </a:r>
          <a:r>
            <a:rPr lang="en-US" sz="2100" kern="1200" dirty="0" err="1"/>
            <a:t>na</a:t>
          </a:r>
          <a:r>
            <a:rPr lang="en-US" sz="2100" kern="1200" dirty="0"/>
            <a:t> </a:t>
          </a:r>
          <a:r>
            <a:rPr lang="en-US" sz="2100" kern="1200" dirty="0" err="1"/>
            <a:t>teritoriji</a:t>
          </a:r>
          <a:r>
            <a:rPr lang="en-US" sz="2100" kern="1200" dirty="0"/>
            <a:t> </a:t>
          </a:r>
          <a:r>
            <a:rPr lang="en-US" sz="2100" kern="1200" dirty="0" err="1"/>
            <a:t>BiH</a:t>
          </a:r>
          <a:r>
            <a:rPr lang="en-US" sz="2100" kern="1200" dirty="0"/>
            <a:t>.</a:t>
          </a:r>
          <a:endParaRPr lang="sr-Latn-BA" sz="2100" kern="1200" dirty="0"/>
        </a:p>
      </dsp:txBody>
      <dsp:txXfrm>
        <a:off x="2199171" y="1056562"/>
        <a:ext cx="8316428" cy="960511"/>
      </dsp:txXfrm>
    </dsp:sp>
    <dsp:sp modelId="{5FB947E3-5DE3-4519-917D-A7F95A750349}">
      <dsp:nvSpPr>
        <dsp:cNvPr id="0" name=""/>
        <dsp:cNvSpPr/>
      </dsp:nvSpPr>
      <dsp:spPr>
        <a:xfrm>
          <a:off x="745326" y="1152613"/>
          <a:ext cx="804569" cy="7684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71B8E-4696-45B7-B7EB-4F9B32760EBC}">
      <dsp:nvSpPr>
        <dsp:cNvPr id="0" name=""/>
        <dsp:cNvSpPr/>
      </dsp:nvSpPr>
      <dsp:spPr>
        <a:xfrm>
          <a:off x="0" y="2113124"/>
          <a:ext cx="10515600" cy="9605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>
              <a:solidFill>
                <a:srgbClr val="002060"/>
              </a:solidFill>
            </a:rPr>
            <a:t>ZAKONSKI</a:t>
          </a:r>
          <a:r>
            <a:rPr lang="en-US" sz="2100" b="1" kern="1200" dirty="0">
              <a:solidFill>
                <a:srgbClr val="002060"/>
              </a:solidFill>
            </a:rPr>
            <a:t> ROK</a:t>
          </a:r>
          <a:r>
            <a:rPr lang="sr-Latn-BA" sz="2100" b="1" kern="1200" dirty="0">
              <a:solidFill>
                <a:srgbClr val="002060"/>
              </a:solidFill>
            </a:rPr>
            <a:t> ZA POVRAT PDV-A</a:t>
          </a:r>
          <a:r>
            <a:rPr lang="en-US" sz="2100" b="1" kern="1200" dirty="0">
              <a:solidFill>
                <a:srgbClr val="002060"/>
              </a:solidFill>
            </a:rPr>
            <a:t>: </a:t>
          </a:r>
          <a:r>
            <a:rPr lang="en-US" sz="2100" kern="1200" dirty="0" err="1"/>
            <a:t>Maksimalno</a:t>
          </a:r>
          <a:r>
            <a:rPr lang="en-US" sz="2100" kern="1200" dirty="0"/>
            <a:t> 6 </a:t>
          </a:r>
          <a:r>
            <a:rPr lang="en-US" sz="2100" kern="1200" dirty="0" err="1"/>
            <a:t>mjeseci</a:t>
          </a:r>
          <a:r>
            <a:rPr lang="en-US" sz="2100" kern="1200" dirty="0"/>
            <a:t> od dana </a:t>
          </a:r>
          <a:r>
            <a:rPr lang="en-US" sz="2100" kern="1200" dirty="0" err="1"/>
            <a:t>podnošenja</a:t>
          </a:r>
          <a:r>
            <a:rPr lang="en-US" sz="2100" kern="1200" dirty="0"/>
            <a:t> </a:t>
          </a:r>
          <a:r>
            <a:rPr lang="en-US" sz="2100" kern="1200" dirty="0" err="1"/>
            <a:t>urednog</a:t>
          </a:r>
          <a:r>
            <a:rPr lang="en-US" sz="2100" kern="1200" dirty="0"/>
            <a:t> </a:t>
          </a:r>
          <a:r>
            <a:rPr lang="en-US" sz="2100" kern="1200" dirty="0" err="1"/>
            <a:t>zahtjeva</a:t>
          </a:r>
          <a:r>
            <a:rPr lang="en-US" sz="2100" kern="1200" dirty="0"/>
            <a:t>.</a:t>
          </a:r>
          <a:endParaRPr lang="sr-Latn-BA" sz="2100" kern="1200" dirty="0"/>
        </a:p>
      </dsp:txBody>
      <dsp:txXfrm>
        <a:off x="2199171" y="2113124"/>
        <a:ext cx="8316428" cy="960511"/>
      </dsp:txXfrm>
    </dsp:sp>
    <dsp:sp modelId="{BB5E09EA-E62D-4D5E-8AEA-24DF687BACE6}">
      <dsp:nvSpPr>
        <dsp:cNvPr id="0" name=""/>
        <dsp:cNvSpPr/>
      </dsp:nvSpPr>
      <dsp:spPr>
        <a:xfrm>
          <a:off x="745326" y="2209175"/>
          <a:ext cx="804569" cy="7684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82DB5-3DB6-47F7-A841-1672C4BB7289}">
      <dsp:nvSpPr>
        <dsp:cNvPr id="0" name=""/>
        <dsp:cNvSpPr/>
      </dsp:nvSpPr>
      <dsp:spPr>
        <a:xfrm>
          <a:off x="0" y="3169687"/>
          <a:ext cx="10515600" cy="9605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rgbClr val="002060"/>
              </a:solidFill>
            </a:rPr>
            <a:t>ZABRANA OTUĐENJA: </a:t>
          </a:r>
          <a:r>
            <a:rPr lang="en-US" sz="2100" kern="1200" dirty="0"/>
            <a:t>Stan se ne </a:t>
          </a:r>
          <a:r>
            <a:rPr lang="en-US" sz="2100" kern="1200" dirty="0" err="1"/>
            <a:t>smije</a:t>
          </a:r>
          <a:r>
            <a:rPr lang="en-US" sz="2100" kern="1200" dirty="0"/>
            <a:t> </a:t>
          </a:r>
          <a:r>
            <a:rPr lang="en-US" sz="2100" kern="1200" dirty="0" err="1"/>
            <a:t>otuđiti</a:t>
          </a:r>
          <a:r>
            <a:rPr lang="en-US" sz="2100" kern="1200" dirty="0"/>
            <a:t> (</a:t>
          </a:r>
          <a:r>
            <a:rPr lang="en-US" sz="2100" kern="1200" dirty="0" err="1"/>
            <a:t>prodati</a:t>
          </a:r>
          <a:r>
            <a:rPr lang="en-US" sz="2100" kern="1200" dirty="0"/>
            <a:t>) u </a:t>
          </a:r>
          <a:r>
            <a:rPr lang="en-US" sz="2100" kern="1200" dirty="0" err="1"/>
            <a:t>roku</a:t>
          </a:r>
          <a:r>
            <a:rPr lang="en-US" sz="2100" kern="1200" dirty="0"/>
            <a:t> od 5 </a:t>
          </a:r>
          <a:r>
            <a:rPr lang="en-US" sz="2100" kern="1200" dirty="0" err="1"/>
            <a:t>godina</a:t>
          </a:r>
          <a:r>
            <a:rPr lang="en-US" sz="2100" kern="1200" dirty="0"/>
            <a:t>.</a:t>
          </a:r>
          <a:endParaRPr lang="sr-Latn-BA" sz="2100" kern="1200" dirty="0"/>
        </a:p>
      </dsp:txBody>
      <dsp:txXfrm>
        <a:off x="2199171" y="3169687"/>
        <a:ext cx="8316428" cy="960511"/>
      </dsp:txXfrm>
    </dsp:sp>
    <dsp:sp modelId="{F63E0D8C-3720-4442-8D98-8A93366FDC8F}">
      <dsp:nvSpPr>
        <dsp:cNvPr id="0" name=""/>
        <dsp:cNvSpPr/>
      </dsp:nvSpPr>
      <dsp:spPr>
        <a:xfrm>
          <a:off x="745326" y="3265738"/>
          <a:ext cx="804569" cy="7684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CA4992-2DF6-44FC-926E-3474318237DC}">
      <dsp:nvSpPr>
        <dsp:cNvPr id="0" name=""/>
        <dsp:cNvSpPr/>
      </dsp:nvSpPr>
      <dsp:spPr>
        <a:xfrm>
          <a:off x="0" y="4226249"/>
          <a:ext cx="10515600" cy="9605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rgbClr val="002060"/>
              </a:solidFill>
            </a:rPr>
            <a:t>KRŠENJE ZABRANE: </a:t>
          </a:r>
          <a:r>
            <a:rPr lang="en-US" sz="2100" kern="1200" dirty="0" err="1"/>
            <a:t>Povlači</a:t>
          </a:r>
          <a:r>
            <a:rPr lang="en-US" sz="2100" kern="1200" dirty="0"/>
            <a:t> </a:t>
          </a:r>
          <a:r>
            <a:rPr lang="en-US" sz="2100" kern="1200" dirty="0" err="1"/>
            <a:t>povrat</a:t>
          </a:r>
          <a:r>
            <a:rPr lang="en-US" sz="2100" kern="1200" dirty="0"/>
            <a:t> </a:t>
          </a:r>
          <a:r>
            <a:rPr lang="en-US" sz="2100" kern="1200" dirty="0" err="1"/>
            <a:t>cjelokupnog</a:t>
          </a:r>
          <a:r>
            <a:rPr lang="en-US" sz="2100" kern="1200" dirty="0"/>
            <a:t> </a:t>
          </a:r>
          <a:r>
            <a:rPr lang="en-US" sz="2100" kern="1200" dirty="0" err="1"/>
            <a:t>iznosa</a:t>
          </a:r>
          <a:r>
            <a:rPr lang="en-US" sz="2100" kern="1200" dirty="0"/>
            <a:t> </a:t>
          </a:r>
          <a:r>
            <a:rPr lang="en-US" sz="2100" kern="1200" dirty="0" err="1"/>
            <a:t>sa</a:t>
          </a:r>
          <a:r>
            <a:rPr lang="en-US" sz="2100" kern="1200" dirty="0"/>
            <a:t> </a:t>
          </a:r>
          <a:r>
            <a:rPr lang="en-US" sz="2100" kern="1200" dirty="0" err="1"/>
            <a:t>zakonskim</a:t>
          </a:r>
          <a:r>
            <a:rPr lang="en-US" sz="2100" kern="1200" dirty="0"/>
            <a:t> </a:t>
          </a:r>
          <a:r>
            <a:rPr lang="en-US" sz="2100" kern="1200" dirty="0" err="1"/>
            <a:t>zateznim</a:t>
          </a:r>
          <a:r>
            <a:rPr lang="en-US" sz="2100" kern="1200" dirty="0"/>
            <a:t> </a:t>
          </a:r>
          <a:r>
            <a:rPr lang="en-US" sz="2100" kern="1200" dirty="0" err="1"/>
            <a:t>kamatama</a:t>
          </a:r>
          <a:r>
            <a:rPr lang="en-US" sz="2100" kern="1200" dirty="0"/>
            <a:t>.</a:t>
          </a:r>
        </a:p>
      </dsp:txBody>
      <dsp:txXfrm>
        <a:off x="2199171" y="4226249"/>
        <a:ext cx="8316428" cy="960511"/>
      </dsp:txXfrm>
    </dsp:sp>
    <dsp:sp modelId="{4F397BD9-0FBB-4EBB-9BC6-7C1857865AA9}">
      <dsp:nvSpPr>
        <dsp:cNvPr id="0" name=""/>
        <dsp:cNvSpPr/>
      </dsp:nvSpPr>
      <dsp:spPr>
        <a:xfrm>
          <a:off x="745326" y="4322300"/>
          <a:ext cx="804569" cy="7684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8CCFB-679D-41DC-B50F-385D2EF0086D}">
      <dsp:nvSpPr>
        <dsp:cNvPr id="0" name=""/>
        <dsp:cNvSpPr/>
      </dsp:nvSpPr>
      <dsp:spPr>
        <a:xfrm>
          <a:off x="0" y="0"/>
          <a:ext cx="10838044" cy="10136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solidFill>
                <a:srgbClr val="002060"/>
              </a:solidFill>
            </a:rPr>
            <a:t>FINANSIJSKI DOKAZI: </a:t>
          </a:r>
          <a:r>
            <a:rPr lang="en-US" sz="2600" kern="1200" dirty="0" err="1">
              <a:solidFill>
                <a:schemeClr val="tx1"/>
              </a:solidFill>
            </a:rPr>
            <a:t>Poreska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faktura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prodavca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sa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iskazanim</a:t>
          </a:r>
          <a:r>
            <a:rPr lang="en-US" sz="2600" kern="1200" dirty="0">
              <a:solidFill>
                <a:schemeClr val="tx1"/>
              </a:solidFill>
            </a:rPr>
            <a:t> PDV-om + </a:t>
          </a:r>
          <a:r>
            <a:rPr lang="en-US" sz="2600" kern="1200" dirty="0" err="1">
              <a:solidFill>
                <a:schemeClr val="tx1"/>
              </a:solidFill>
            </a:rPr>
            <a:t>dokaz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iz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banke</a:t>
          </a:r>
          <a:r>
            <a:rPr lang="en-US" sz="2600" kern="1200" dirty="0">
              <a:solidFill>
                <a:schemeClr val="tx1"/>
              </a:solidFill>
            </a:rPr>
            <a:t> o </a:t>
          </a:r>
          <a:r>
            <a:rPr lang="en-US" sz="2600" kern="1200" dirty="0" err="1">
              <a:solidFill>
                <a:schemeClr val="tx1"/>
              </a:solidFill>
            </a:rPr>
            <a:t>uplati</a:t>
          </a:r>
          <a:r>
            <a:rPr lang="en-US" sz="2600" kern="1200" dirty="0">
              <a:solidFill>
                <a:schemeClr val="tx1"/>
              </a:solidFill>
            </a:rPr>
            <a:t>.</a:t>
          </a:r>
        </a:p>
      </dsp:txBody>
      <dsp:txXfrm>
        <a:off x="2268978" y="0"/>
        <a:ext cx="8569065" cy="1013693"/>
      </dsp:txXfrm>
    </dsp:sp>
    <dsp:sp modelId="{08808F68-F538-4491-AE92-43927ECC6FEB}">
      <dsp:nvSpPr>
        <dsp:cNvPr id="0" name=""/>
        <dsp:cNvSpPr/>
      </dsp:nvSpPr>
      <dsp:spPr>
        <a:xfrm>
          <a:off x="698307" y="101369"/>
          <a:ext cx="973733" cy="8109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D85FFD-87F0-4A9A-AF1D-F098333D4DE9}">
      <dsp:nvSpPr>
        <dsp:cNvPr id="0" name=""/>
        <dsp:cNvSpPr/>
      </dsp:nvSpPr>
      <dsp:spPr>
        <a:xfrm>
          <a:off x="0" y="1115063"/>
          <a:ext cx="10838044" cy="10136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solidFill>
                <a:srgbClr val="002060"/>
              </a:solidFill>
            </a:rPr>
            <a:t>PROVJERA IMOVINE:</a:t>
          </a:r>
          <a:r>
            <a:rPr lang="en-US" sz="2600" kern="1200" dirty="0">
              <a:solidFill>
                <a:srgbClr val="002060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Uvjerenje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poreskih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organa</a:t>
          </a:r>
          <a:r>
            <a:rPr lang="en-US" sz="2600" kern="1200" dirty="0">
              <a:solidFill>
                <a:schemeClr val="tx1"/>
              </a:solidFill>
            </a:rPr>
            <a:t> o </a:t>
          </a:r>
          <a:r>
            <a:rPr lang="en-US" sz="2600" kern="1200" dirty="0" err="1">
              <a:solidFill>
                <a:schemeClr val="tx1"/>
              </a:solidFill>
            </a:rPr>
            <a:t>neposjedovanju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nekretnina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unazad</a:t>
          </a:r>
          <a:r>
            <a:rPr lang="en-US" sz="2600" kern="1200" dirty="0">
              <a:solidFill>
                <a:schemeClr val="tx1"/>
              </a:solidFill>
            </a:rPr>
            <a:t> 7 </a:t>
          </a:r>
          <a:r>
            <a:rPr lang="en-US" sz="2600" kern="1200" dirty="0" err="1">
              <a:solidFill>
                <a:schemeClr val="tx1"/>
              </a:solidFill>
            </a:rPr>
            <a:t>godina</a:t>
          </a:r>
          <a:r>
            <a:rPr lang="en-US" sz="2600" kern="1200" dirty="0">
              <a:solidFill>
                <a:schemeClr val="tx1"/>
              </a:solidFill>
            </a:rPr>
            <a:t>.</a:t>
          </a:r>
          <a:endParaRPr lang="sr-Latn-BA" sz="2600" kern="1200" dirty="0">
            <a:solidFill>
              <a:schemeClr val="tx1"/>
            </a:solidFill>
          </a:endParaRPr>
        </a:p>
      </dsp:txBody>
      <dsp:txXfrm>
        <a:off x="2268978" y="1115063"/>
        <a:ext cx="8569065" cy="1013693"/>
      </dsp:txXfrm>
    </dsp:sp>
    <dsp:sp modelId="{B01BE78B-1074-4E0F-801E-5DD926A5ABD4}">
      <dsp:nvSpPr>
        <dsp:cNvPr id="0" name=""/>
        <dsp:cNvSpPr/>
      </dsp:nvSpPr>
      <dsp:spPr>
        <a:xfrm>
          <a:off x="698307" y="1216432"/>
          <a:ext cx="973733" cy="8109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277E3-390D-43F0-A649-4D1242985FF7}">
      <dsp:nvSpPr>
        <dsp:cNvPr id="0" name=""/>
        <dsp:cNvSpPr/>
      </dsp:nvSpPr>
      <dsp:spPr>
        <a:xfrm>
          <a:off x="0" y="2230126"/>
          <a:ext cx="10838044" cy="10136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solidFill>
                <a:srgbClr val="002060"/>
              </a:solidFill>
            </a:rPr>
            <a:t>LOKALNI DOKAZI: </a:t>
          </a:r>
          <a:r>
            <a:rPr lang="en-US" sz="2600" kern="1200" dirty="0">
              <a:solidFill>
                <a:schemeClr val="tx1"/>
              </a:solidFill>
            </a:rPr>
            <a:t>List </a:t>
          </a:r>
          <a:r>
            <a:rPr lang="en-US" sz="2600" kern="1200" dirty="0" err="1">
              <a:solidFill>
                <a:schemeClr val="tx1"/>
              </a:solidFill>
            </a:rPr>
            <a:t>nepokretnosti</a:t>
          </a:r>
          <a:r>
            <a:rPr lang="en-US" sz="2600" kern="1200" dirty="0">
              <a:solidFill>
                <a:schemeClr val="tx1"/>
              </a:solidFill>
            </a:rPr>
            <a:t> / </a:t>
          </a:r>
          <a:r>
            <a:rPr lang="en-US" sz="2600" kern="1200" dirty="0" err="1">
              <a:solidFill>
                <a:schemeClr val="tx1"/>
              </a:solidFill>
            </a:rPr>
            <a:t>Posjedovni</a:t>
          </a:r>
          <a:r>
            <a:rPr lang="en-US" sz="2600" kern="1200" dirty="0">
              <a:solidFill>
                <a:schemeClr val="tx1"/>
              </a:solidFill>
            </a:rPr>
            <a:t> list </a:t>
          </a:r>
          <a:r>
            <a:rPr lang="en-US" sz="2600" kern="1200" dirty="0" err="1">
              <a:solidFill>
                <a:schemeClr val="tx1"/>
              </a:solidFill>
            </a:rPr>
            <a:t>prema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mjestu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prebivališt</a:t>
          </a:r>
          <a:r>
            <a:rPr lang="sr-Latn-BA" sz="2600" kern="1200" dirty="0">
              <a:solidFill>
                <a:schemeClr val="tx1"/>
              </a:solidFill>
            </a:rPr>
            <a:t>a</a:t>
          </a:r>
          <a:r>
            <a:rPr lang="en-US" sz="2600" kern="1200" dirty="0">
              <a:solidFill>
                <a:schemeClr val="tx1"/>
              </a:solidFill>
            </a:rPr>
            <a:t>.</a:t>
          </a:r>
          <a:r>
            <a:rPr lang="sr-Latn-BA" sz="2600" kern="1200" dirty="0">
              <a:solidFill>
                <a:schemeClr val="tx1"/>
              </a:solidFill>
            </a:rPr>
            <a:t> </a:t>
          </a:r>
        </a:p>
      </dsp:txBody>
      <dsp:txXfrm>
        <a:off x="2268978" y="2230126"/>
        <a:ext cx="8569065" cy="1013693"/>
      </dsp:txXfrm>
    </dsp:sp>
    <dsp:sp modelId="{A4113EFE-3B5F-48D6-B406-8F03951190E3}">
      <dsp:nvSpPr>
        <dsp:cNvPr id="0" name=""/>
        <dsp:cNvSpPr/>
      </dsp:nvSpPr>
      <dsp:spPr>
        <a:xfrm>
          <a:off x="698307" y="2331495"/>
          <a:ext cx="973733" cy="8109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75B07A-5854-4403-B136-915860EFE7EE}">
      <dsp:nvSpPr>
        <dsp:cNvPr id="0" name=""/>
        <dsp:cNvSpPr/>
      </dsp:nvSpPr>
      <dsp:spPr>
        <a:xfrm>
          <a:off x="0" y="3345189"/>
          <a:ext cx="10838044" cy="10136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solidFill>
                <a:srgbClr val="002060"/>
              </a:solidFill>
            </a:rPr>
            <a:t>IZJAVE I RAČUNI: </a:t>
          </a:r>
          <a:r>
            <a:rPr lang="en-US" sz="2600" kern="1200" dirty="0" err="1">
              <a:solidFill>
                <a:schemeClr val="tx1"/>
              </a:solidFill>
            </a:rPr>
            <a:t>Popunjen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Obrazac</a:t>
          </a:r>
          <a:r>
            <a:rPr lang="en-US" sz="2600" kern="1200" dirty="0">
              <a:solidFill>
                <a:schemeClr val="tx1"/>
              </a:solidFill>
            </a:rPr>
            <a:t> IKPS</a:t>
          </a:r>
          <a:r>
            <a:rPr lang="sr-Latn-BA" sz="2600" kern="1200" dirty="0">
              <a:solidFill>
                <a:schemeClr val="tx1"/>
              </a:solidFill>
            </a:rPr>
            <a:t> i ZKPS</a:t>
          </a:r>
          <a:r>
            <a:rPr lang="en-US" sz="2600" kern="1200" dirty="0">
              <a:solidFill>
                <a:schemeClr val="tx1"/>
              </a:solidFill>
            </a:rPr>
            <a:t> (pod </a:t>
          </a:r>
          <a:r>
            <a:rPr lang="en-US" sz="2600" kern="1200" dirty="0" err="1">
              <a:solidFill>
                <a:schemeClr val="tx1"/>
              </a:solidFill>
            </a:rPr>
            <a:t>krivičnom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odgovornošću</a:t>
          </a:r>
          <a:r>
            <a:rPr lang="en-US" sz="2600" kern="1200" dirty="0">
              <a:solidFill>
                <a:schemeClr val="tx1"/>
              </a:solidFill>
            </a:rPr>
            <a:t>), </a:t>
          </a:r>
          <a:r>
            <a:rPr lang="en-US" sz="2600" kern="1200" dirty="0" err="1">
              <a:solidFill>
                <a:schemeClr val="tx1"/>
              </a:solidFill>
            </a:rPr>
            <a:t>Kućna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lista</a:t>
          </a:r>
          <a:r>
            <a:rPr lang="en-US" sz="2600" kern="1200" dirty="0">
              <a:solidFill>
                <a:schemeClr val="tx1"/>
              </a:solidFill>
            </a:rPr>
            <a:t>, </a:t>
          </a:r>
          <a:r>
            <a:rPr lang="en-US" sz="2600" kern="1200" dirty="0" err="1">
              <a:solidFill>
                <a:schemeClr val="tx1"/>
              </a:solidFill>
            </a:rPr>
            <a:t>broj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bankovnog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računa</a:t>
          </a:r>
          <a:r>
            <a:rPr lang="en-US" sz="2600" kern="1200" dirty="0">
              <a:solidFill>
                <a:schemeClr val="tx1"/>
              </a:solidFill>
            </a:rPr>
            <a:t>.</a:t>
          </a:r>
          <a:endParaRPr lang="sr-Latn-BA" sz="2600" kern="1200" dirty="0">
            <a:solidFill>
              <a:schemeClr val="tx1"/>
            </a:solidFill>
          </a:endParaRPr>
        </a:p>
      </dsp:txBody>
      <dsp:txXfrm>
        <a:off x="2268978" y="3345189"/>
        <a:ext cx="8569065" cy="1013693"/>
      </dsp:txXfrm>
    </dsp:sp>
    <dsp:sp modelId="{0B1E0788-9632-4C15-9F75-4C9A9A6B4DBB}">
      <dsp:nvSpPr>
        <dsp:cNvPr id="0" name=""/>
        <dsp:cNvSpPr/>
      </dsp:nvSpPr>
      <dsp:spPr>
        <a:xfrm>
          <a:off x="698307" y="3446558"/>
          <a:ext cx="973733" cy="8109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B9BD2-A1C5-4613-BADB-F2524252CE04}">
      <dsp:nvSpPr>
        <dsp:cNvPr id="0" name=""/>
        <dsp:cNvSpPr/>
      </dsp:nvSpPr>
      <dsp:spPr>
        <a:xfrm>
          <a:off x="0" y="4460252"/>
          <a:ext cx="10838044" cy="10136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solidFill>
                <a:srgbClr val="002060"/>
              </a:solidFill>
            </a:rPr>
            <a:t>GDJE SE PREDAJE: </a:t>
          </a:r>
          <a:r>
            <a:rPr lang="en-US" sz="2600" kern="1200" dirty="0" err="1">
              <a:solidFill>
                <a:schemeClr val="tx1"/>
              </a:solidFill>
            </a:rPr>
            <a:t>Isključivo</a:t>
          </a:r>
          <a:r>
            <a:rPr lang="en-US" sz="2600" kern="1200" dirty="0">
              <a:solidFill>
                <a:schemeClr val="tx1"/>
              </a:solidFill>
            </a:rPr>
            <a:t> u </a:t>
          </a:r>
          <a:r>
            <a:rPr lang="en-US" sz="2600" kern="1200" dirty="0" err="1">
              <a:solidFill>
                <a:schemeClr val="tx1"/>
              </a:solidFill>
            </a:rPr>
            <a:t>Regionalnom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centru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prema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sjedištu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firme-prodavca</a:t>
          </a:r>
          <a:r>
            <a:rPr lang="en-US" sz="2600" kern="1200" dirty="0">
              <a:solidFill>
                <a:schemeClr val="tx1"/>
              </a:solidFill>
            </a:rPr>
            <a:t>.</a:t>
          </a:r>
        </a:p>
      </dsp:txBody>
      <dsp:txXfrm>
        <a:off x="2268978" y="4460252"/>
        <a:ext cx="8569065" cy="1013693"/>
      </dsp:txXfrm>
    </dsp:sp>
    <dsp:sp modelId="{938E04F8-5E94-4187-B32C-739A14A34CAD}">
      <dsp:nvSpPr>
        <dsp:cNvPr id="0" name=""/>
        <dsp:cNvSpPr/>
      </dsp:nvSpPr>
      <dsp:spPr>
        <a:xfrm>
          <a:off x="698307" y="4561622"/>
          <a:ext cx="973733" cy="8109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E5307-9A08-43C7-9B31-B26DF886E093}" type="datetimeFigureOut">
              <a:rPr lang="en-US" smtClean="0"/>
              <a:t>7/8/2026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B7818-AF0C-49A3-8E24-101CFCB17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66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5AAA1-9108-481B-A471-E1EF955A2301}" type="slidenum">
              <a:rPr lang="sr-Latn-RS" smtClean="0"/>
              <a:pPr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92287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5AAA1-9108-481B-A471-E1EF955A2301}" type="slidenum">
              <a:rPr lang="sr-Latn-RS" smtClean="0"/>
              <a:pPr/>
              <a:t>10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67993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5AAA1-9108-481B-A471-E1EF955A2301}" type="slidenum">
              <a:rPr lang="sr-Latn-RS" smtClean="0"/>
              <a:pPr/>
              <a:t>23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750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C543-B4F8-4448-8FFE-B572BF15D833}" type="datetimeFigureOut">
              <a:rPr lang="en-US" smtClean="0"/>
              <a:t>7/8/2026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CA34-33CB-4843-B989-C886964AB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9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C543-B4F8-4448-8FFE-B572BF15D833}" type="datetimeFigureOut">
              <a:rPr lang="en-US" smtClean="0"/>
              <a:t>7/8/2026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CA34-33CB-4843-B989-C886964AB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91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C543-B4F8-4448-8FFE-B572BF15D833}" type="datetimeFigureOut">
              <a:rPr lang="en-US" smtClean="0"/>
              <a:t>7/8/2026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CA34-33CB-4843-B989-C886964AB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2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C543-B4F8-4448-8FFE-B572BF15D833}" type="datetimeFigureOut">
              <a:rPr lang="en-US" smtClean="0"/>
              <a:t>7/8/2026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CA34-33CB-4843-B989-C886964AB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76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C543-B4F8-4448-8FFE-B572BF15D833}" type="datetimeFigureOut">
              <a:rPr lang="en-US" smtClean="0"/>
              <a:t>7/8/2026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CA34-33CB-4843-B989-C886964AB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6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C543-B4F8-4448-8FFE-B572BF15D833}" type="datetimeFigureOut">
              <a:rPr lang="en-US" smtClean="0"/>
              <a:t>7/8/2026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CA34-33CB-4843-B989-C886964AB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91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C543-B4F8-4448-8FFE-B572BF15D833}" type="datetimeFigureOut">
              <a:rPr lang="en-US" smtClean="0"/>
              <a:t>7/8/2026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CA34-33CB-4843-B989-C886964AB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2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C543-B4F8-4448-8FFE-B572BF15D833}" type="datetimeFigureOut">
              <a:rPr lang="en-US" smtClean="0"/>
              <a:t>7/8/2026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CA34-33CB-4843-B989-C886964AB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3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C543-B4F8-4448-8FFE-B572BF15D833}" type="datetimeFigureOut">
              <a:rPr lang="en-US" smtClean="0"/>
              <a:t>7/8/2026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CA34-33CB-4843-B989-C886964AB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1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C543-B4F8-4448-8FFE-B572BF15D833}" type="datetimeFigureOut">
              <a:rPr lang="en-US" smtClean="0"/>
              <a:t>7/8/2026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CA34-33CB-4843-B989-C886964AB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34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C543-B4F8-4448-8FFE-B572BF15D833}" type="datetimeFigureOut">
              <a:rPr lang="en-US" smtClean="0"/>
              <a:t>7/8/2026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CA34-33CB-4843-B989-C886964AB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49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2C543-B4F8-4448-8FFE-B572BF15D833}" type="datetimeFigureOut">
              <a:rPr lang="en-US" smtClean="0"/>
              <a:t>7/8/2026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ACA34-33CB-4843-B989-C886964AB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9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07" y="190378"/>
            <a:ext cx="11759182" cy="62502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0931" y="4547852"/>
            <a:ext cx="10132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800" b="1" dirty="0">
                <a:solidFill>
                  <a:srgbClr val="FDCB06"/>
                </a:solidFill>
                <a:cs typeface="Times New Roman" panose="02020603050405020304" pitchFamily="18" charset="0"/>
              </a:rPr>
              <a:t>POVRAT PDV-A NA KUPOVINU PRVOG STANA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07" y="6067745"/>
            <a:ext cx="27998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BA" sz="1600" b="1" i="1" dirty="0">
                <a:solidFill>
                  <a:srgbClr val="FDCB06"/>
                </a:solidFill>
              </a:rPr>
              <a:t>Banja Luka, </a:t>
            </a:r>
            <a:r>
              <a:rPr lang="en-US" sz="1600" b="1" i="1" dirty="0">
                <a:solidFill>
                  <a:srgbClr val="FDCB06"/>
                </a:solidFill>
              </a:rPr>
              <a:t>7. </a:t>
            </a:r>
            <a:r>
              <a:rPr lang="en-US" sz="1600" b="1" i="1" dirty="0" err="1">
                <a:solidFill>
                  <a:srgbClr val="FDCB06"/>
                </a:solidFill>
              </a:rPr>
              <a:t>jul</a:t>
            </a:r>
            <a:r>
              <a:rPr lang="en-US" sz="1600" b="1" i="1" dirty="0">
                <a:solidFill>
                  <a:srgbClr val="FDCB06"/>
                </a:solidFill>
              </a:rPr>
              <a:t> 2026. </a:t>
            </a:r>
            <a:r>
              <a:rPr lang="en-US" sz="1600" b="1" i="1" dirty="0" err="1">
                <a:solidFill>
                  <a:srgbClr val="FDCB06"/>
                </a:solidFill>
              </a:rPr>
              <a:t>godine</a:t>
            </a:r>
            <a:r>
              <a:rPr lang="en-US" sz="1600" b="1" i="1" dirty="0">
                <a:solidFill>
                  <a:srgbClr val="FDCB06"/>
                </a:solidFill>
              </a:rPr>
              <a:t> </a:t>
            </a:r>
            <a:endParaRPr lang="sr-Latn-BA" sz="1600" b="1" i="1" dirty="0">
              <a:solidFill>
                <a:srgbClr val="FDCB0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25294" y="6010456"/>
            <a:ext cx="31148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i="1" dirty="0" err="1">
                <a:solidFill>
                  <a:srgbClr val="FDCB06"/>
                </a:solidFill>
              </a:rPr>
              <a:t>Uprava</a:t>
            </a:r>
            <a:r>
              <a:rPr lang="en-US" sz="1600" b="1" i="1" dirty="0">
                <a:solidFill>
                  <a:srgbClr val="FDCB06"/>
                </a:solidFill>
              </a:rPr>
              <a:t> </a:t>
            </a:r>
            <a:r>
              <a:rPr lang="en-US" sz="1600" b="1" i="1" dirty="0" err="1">
                <a:solidFill>
                  <a:srgbClr val="FDCB06"/>
                </a:solidFill>
              </a:rPr>
              <a:t>za</a:t>
            </a:r>
            <a:r>
              <a:rPr lang="en-US" sz="1600" b="1" i="1" dirty="0">
                <a:solidFill>
                  <a:srgbClr val="FDCB06"/>
                </a:solidFill>
              </a:rPr>
              <a:t> </a:t>
            </a:r>
            <a:r>
              <a:rPr lang="en-US" sz="1600" b="1" i="1" dirty="0" err="1">
                <a:solidFill>
                  <a:srgbClr val="FDCB06"/>
                </a:solidFill>
              </a:rPr>
              <a:t>indirektno</a:t>
            </a:r>
            <a:r>
              <a:rPr lang="en-US" sz="1600" b="1" i="1" dirty="0">
                <a:solidFill>
                  <a:srgbClr val="FDCB06"/>
                </a:solidFill>
              </a:rPr>
              <a:t> </a:t>
            </a:r>
            <a:r>
              <a:rPr lang="en-US" sz="1600" b="1" i="1" dirty="0" err="1">
                <a:solidFill>
                  <a:srgbClr val="FDCB06"/>
                </a:solidFill>
              </a:rPr>
              <a:t>oporezivanje</a:t>
            </a:r>
            <a:endParaRPr lang="sr-Latn-BA" sz="1600" b="1" i="1" dirty="0">
              <a:solidFill>
                <a:srgbClr val="FDCB0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4222" y="5155710"/>
            <a:ext cx="9345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DCB06"/>
                </a:solidFill>
              </a:rPr>
              <a:t>IMPLEMENTACIJA PRAVILNIKA</a:t>
            </a:r>
            <a:r>
              <a:rPr lang="sr-Latn-BA" b="1" dirty="0">
                <a:solidFill>
                  <a:srgbClr val="FDCB06"/>
                </a:solidFill>
              </a:rPr>
              <a:t> O DOPUNAMA PRAVILNIKA O PRIMJENI ZAKONA O PDV-U</a:t>
            </a:r>
            <a:r>
              <a:rPr lang="en-US" b="1" dirty="0">
                <a:solidFill>
                  <a:srgbClr val="FDCB06"/>
                </a:solidFill>
              </a:rPr>
              <a:t> I OPERATIVNE SMJERNICE ZA MEDIJE I </a:t>
            </a:r>
            <a:r>
              <a:rPr lang="sr-Latn-BA" b="1" dirty="0">
                <a:solidFill>
                  <a:srgbClr val="FDCB06"/>
                </a:solidFill>
              </a:rPr>
              <a:t>ZAINTERESOVANU </a:t>
            </a:r>
            <a:r>
              <a:rPr lang="en-US" b="1" dirty="0">
                <a:solidFill>
                  <a:srgbClr val="FDCB06"/>
                </a:solidFill>
              </a:rPr>
              <a:t>JAVNOST</a:t>
            </a:r>
            <a:r>
              <a:rPr lang="sr-Latn-BA" b="1" dirty="0">
                <a:solidFill>
                  <a:srgbClr val="FDCB06"/>
                </a:solidFill>
              </a:rPr>
              <a:t>-KUPCE PRVIH STANOVA</a:t>
            </a:r>
            <a:r>
              <a:rPr lang="en-US" b="1" dirty="0">
                <a:solidFill>
                  <a:srgbClr val="FDCB06"/>
                </a:solidFill>
              </a:rPr>
              <a:t>  </a:t>
            </a:r>
            <a:r>
              <a:rPr lang="sr-Latn-BA" b="1" dirty="0">
                <a:solidFill>
                  <a:srgbClr val="FDCB06"/>
                </a:solidFill>
              </a:rPr>
              <a:t/>
            </a:r>
            <a:br>
              <a:rPr lang="sr-Latn-BA" b="1" dirty="0">
                <a:solidFill>
                  <a:srgbClr val="FDCB06"/>
                </a:solidFill>
              </a:rPr>
            </a:br>
            <a:endParaRPr lang="en-US" b="1" dirty="0">
              <a:solidFill>
                <a:srgbClr val="FDCB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95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314" y="-1"/>
            <a:ext cx="12257314" cy="6894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15" y="125719"/>
            <a:ext cx="1097102" cy="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33850" y="2021748"/>
            <a:ext cx="10388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3600" b="1" dirty="0">
                <a:solidFill>
                  <a:srgbClr val="002060"/>
                </a:solidFill>
                <a:cs typeface="Segoe UI" panose="020B0502040204020203" pitchFamily="34" charset="0"/>
              </a:rPr>
              <a:t>ODGOVORI NA AKTUELNA PITANJA JAVNOSTI</a:t>
            </a:r>
          </a:p>
        </p:txBody>
      </p:sp>
    </p:spTree>
    <p:extLst>
      <p:ext uri="{BB962C8B-B14F-4D97-AF65-F5344CB8AC3E}">
        <p14:creationId xmlns:p14="http://schemas.microsoft.com/office/powerpoint/2010/main" val="231333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207" y="818771"/>
            <a:ext cx="7428410" cy="5103058"/>
          </a:xfrm>
          <a:ln w="28575"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dirty="0" err="1"/>
              <a:t>Zakonski</a:t>
            </a:r>
            <a:r>
              <a:rPr lang="en-US" dirty="0"/>
              <a:t> </a:t>
            </a:r>
            <a:r>
              <a:rPr lang="en-US" dirty="0" err="1"/>
              <a:t>rok</a:t>
            </a:r>
            <a:r>
              <a:rPr lang="en-US" dirty="0"/>
              <a:t> je </a:t>
            </a:r>
            <a:r>
              <a:rPr lang="en-US" dirty="0" err="1"/>
              <a:t>postavljen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maksimalno</a:t>
            </a:r>
            <a:r>
              <a:rPr lang="en-US" dirty="0"/>
              <a:t> 6 </a:t>
            </a:r>
            <a:r>
              <a:rPr lang="en-US" dirty="0" err="1"/>
              <a:t>mjeseci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to ne </a:t>
            </a:r>
            <a:r>
              <a:rPr lang="en-US" dirty="0" err="1"/>
              <a:t>znači</a:t>
            </a:r>
            <a:r>
              <a:rPr lang="en-US" dirty="0"/>
              <a:t> da </a:t>
            </a:r>
            <a:r>
              <a:rPr lang="en-US" dirty="0" err="1"/>
              <a:t>će</a:t>
            </a:r>
            <a:r>
              <a:rPr lang="en-US" dirty="0"/>
              <a:t> se </a:t>
            </a:r>
            <a:r>
              <a:rPr lang="en-US" dirty="0" err="1"/>
              <a:t>svako</a:t>
            </a:r>
            <a:r>
              <a:rPr lang="en-US" dirty="0"/>
              <a:t> </a:t>
            </a:r>
            <a:r>
              <a:rPr lang="en-US" dirty="0" err="1"/>
              <a:t>rješenje</a:t>
            </a:r>
            <a:r>
              <a:rPr lang="en-US" dirty="0"/>
              <a:t> </a:t>
            </a:r>
            <a:r>
              <a:rPr lang="en-US" dirty="0" err="1"/>
              <a:t>čekati</a:t>
            </a:r>
            <a:r>
              <a:rPr lang="en-US" dirty="0"/>
              <a:t> </a:t>
            </a:r>
            <a:r>
              <a:rPr lang="en-US" dirty="0" err="1"/>
              <a:t>toliko</a:t>
            </a:r>
            <a:r>
              <a:rPr lang="en-US" dirty="0"/>
              <a:t>. </a:t>
            </a:r>
            <a:endParaRPr lang="sr-Latn-BA" dirty="0"/>
          </a:p>
          <a:p>
            <a:pPr algn="just"/>
            <a:r>
              <a:rPr lang="en-US" dirty="0" err="1"/>
              <a:t>Brzina</a:t>
            </a:r>
            <a:r>
              <a:rPr lang="en-US" dirty="0"/>
              <a:t> </a:t>
            </a:r>
            <a:r>
              <a:rPr lang="en-US" dirty="0" err="1"/>
              <a:t>direktno</a:t>
            </a:r>
            <a:r>
              <a:rPr lang="en-US" dirty="0"/>
              <a:t> </a:t>
            </a:r>
            <a:r>
              <a:rPr lang="en-US" dirty="0" err="1"/>
              <a:t>zavisi</a:t>
            </a:r>
            <a:r>
              <a:rPr lang="en-US" dirty="0"/>
              <a:t> od </a:t>
            </a:r>
            <a:r>
              <a:rPr lang="en-US" dirty="0" err="1"/>
              <a:t>urednosti</a:t>
            </a:r>
            <a:r>
              <a:rPr lang="sr-Latn-BA" dirty="0"/>
              <a:t> dostavljene</a:t>
            </a:r>
            <a:r>
              <a:rPr lang="en-US" dirty="0"/>
              <a:t> </a:t>
            </a:r>
            <a:r>
              <a:rPr lang="en-US" dirty="0" err="1"/>
              <a:t>dokumentacije</a:t>
            </a:r>
            <a:r>
              <a:rPr lang="en-US" dirty="0"/>
              <a:t>. </a:t>
            </a:r>
            <a:endParaRPr lang="sr-Latn-BA" dirty="0"/>
          </a:p>
          <a:p>
            <a:pPr algn="just"/>
            <a:r>
              <a:rPr lang="en-US" dirty="0"/>
              <a:t>UIO mora </a:t>
            </a:r>
            <a:r>
              <a:rPr lang="en-US" dirty="0" err="1"/>
              <a:t>izvršiti</a:t>
            </a:r>
            <a:r>
              <a:rPr lang="en-US" dirty="0"/>
              <a:t> </a:t>
            </a:r>
            <a:r>
              <a:rPr lang="en-US" dirty="0" err="1"/>
              <a:t>provjere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entitetskim</a:t>
            </a:r>
            <a:r>
              <a:rPr lang="en-US" dirty="0"/>
              <a:t> </a:t>
            </a:r>
            <a:r>
              <a:rPr lang="en-US" dirty="0" err="1"/>
              <a:t>geodetskim</a:t>
            </a:r>
            <a:r>
              <a:rPr lang="en-US" dirty="0"/>
              <a:t> </a:t>
            </a:r>
            <a:r>
              <a:rPr lang="en-US" dirty="0" err="1"/>
              <a:t>upravama</a:t>
            </a:r>
            <a:r>
              <a:rPr lang="en-US" dirty="0"/>
              <a:t>, </a:t>
            </a:r>
            <a:r>
              <a:rPr lang="en-US" dirty="0" err="1"/>
              <a:t>sudovima</a:t>
            </a:r>
            <a:r>
              <a:rPr lang="en-US" dirty="0"/>
              <a:t> </a:t>
            </a:r>
            <a:r>
              <a:rPr lang="en-US" dirty="0" err="1"/>
              <a:t>širom</a:t>
            </a:r>
            <a:r>
              <a:rPr lang="en-US" dirty="0"/>
              <a:t> </a:t>
            </a:r>
            <a:r>
              <a:rPr lang="en-US" dirty="0" err="1"/>
              <a:t>BiH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poreskim</a:t>
            </a:r>
            <a:r>
              <a:rPr lang="en-US" dirty="0"/>
              <a:t> </a:t>
            </a:r>
            <a:r>
              <a:rPr lang="en-US" dirty="0" err="1"/>
              <a:t>upravama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eliminisala</a:t>
            </a:r>
            <a:r>
              <a:rPr lang="en-US" dirty="0"/>
              <a:t> </a:t>
            </a:r>
            <a:r>
              <a:rPr lang="en-US" dirty="0" err="1"/>
              <a:t>svaka</a:t>
            </a:r>
            <a:r>
              <a:rPr lang="en-US" dirty="0"/>
              <a:t> </a:t>
            </a:r>
            <a:r>
              <a:rPr lang="en-US" dirty="0" err="1"/>
              <a:t>zloupotreba</a:t>
            </a:r>
            <a:r>
              <a:rPr lang="en-US" dirty="0"/>
              <a:t> </a:t>
            </a:r>
            <a:r>
              <a:rPr lang="en-US" dirty="0" err="1"/>
              <a:t>javnog</a:t>
            </a:r>
            <a:r>
              <a:rPr lang="en-US" dirty="0"/>
              <a:t> </a:t>
            </a:r>
            <a:r>
              <a:rPr lang="en-US" dirty="0" err="1"/>
              <a:t>novca</a:t>
            </a:r>
            <a:r>
              <a:rPr lang="en-US" dirty="0"/>
              <a:t>. </a:t>
            </a:r>
            <a:endParaRPr lang="sr-Latn-BA" dirty="0"/>
          </a:p>
          <a:p>
            <a:pPr algn="just"/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kompletniji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uredniji</a:t>
            </a:r>
            <a:r>
              <a:rPr lang="en-US" dirty="0"/>
              <a:t> </a:t>
            </a:r>
            <a:r>
              <a:rPr lang="sr-Latn-BA" dirty="0"/>
              <a:t>dokumenti</a:t>
            </a:r>
            <a:r>
              <a:rPr lang="en-US" dirty="0"/>
              <a:t> </a:t>
            </a:r>
            <a:r>
              <a:rPr lang="en-US" dirty="0" err="1"/>
              <a:t>stignu</a:t>
            </a:r>
            <a:r>
              <a:rPr lang="en-US" dirty="0"/>
              <a:t> </a:t>
            </a:r>
            <a:r>
              <a:rPr lang="sr-Latn-BA" dirty="0"/>
              <a:t>u UIO</a:t>
            </a:r>
            <a:r>
              <a:rPr lang="en-US" dirty="0"/>
              <a:t>, to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rješenje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brže</a:t>
            </a:r>
            <a:r>
              <a:rPr lang="en-US" dirty="0"/>
              <a:t> </a:t>
            </a:r>
            <a:r>
              <a:rPr lang="en-US" dirty="0" err="1"/>
              <a:t>doneseno</a:t>
            </a:r>
            <a:r>
              <a:rPr lang="en-US" dirty="0"/>
              <a:t>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07" y="6399473"/>
            <a:ext cx="613128" cy="38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285471" y="818771"/>
            <a:ext cx="3912060" cy="4554418"/>
          </a:xfrm>
          <a:prstGeom prst="wedgeRect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l-PL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ZAŠTO GRAĐANI MORAJU DA ČEKAJU DO 6 MJESECI NA ISPLATU?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133" y="1149533"/>
            <a:ext cx="2143424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65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863" y="505097"/>
            <a:ext cx="7802879" cy="5886994"/>
          </a:xfrm>
          <a:ln w="57150"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rgbClr val="002060"/>
                </a:solidFill>
              </a:rPr>
              <a:t>APSOLUTNO NE. </a:t>
            </a:r>
            <a:endParaRPr lang="sr-Latn-BA" b="1" dirty="0">
              <a:solidFill>
                <a:srgbClr val="002060"/>
              </a:solidFill>
            </a:endParaRPr>
          </a:p>
          <a:p>
            <a:pPr algn="just"/>
            <a:r>
              <a:rPr lang="en-US" dirty="0" err="1"/>
              <a:t>Građani</a:t>
            </a:r>
            <a:r>
              <a:rPr lang="en-US" dirty="0"/>
              <a:t> </a:t>
            </a:r>
            <a:r>
              <a:rPr lang="en-US" dirty="0" err="1"/>
              <a:t>predaju</a:t>
            </a:r>
            <a:r>
              <a:rPr lang="en-US" dirty="0"/>
              <a:t> </a:t>
            </a:r>
            <a:r>
              <a:rPr lang="en-US" dirty="0" err="1"/>
              <a:t>uvjerenja</a:t>
            </a:r>
            <a:r>
              <a:rPr lang="en-US" dirty="0"/>
              <a:t> </a:t>
            </a:r>
            <a:r>
              <a:rPr lang="en-US" dirty="0" err="1"/>
              <a:t>nadležnih</a:t>
            </a:r>
            <a:r>
              <a:rPr lang="en-US" dirty="0"/>
              <a:t> </a:t>
            </a:r>
            <a:r>
              <a:rPr lang="en-US" dirty="0" err="1"/>
              <a:t>organa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svom</a:t>
            </a:r>
            <a:r>
              <a:rPr lang="en-US" dirty="0"/>
              <a:t> </a:t>
            </a:r>
            <a:r>
              <a:rPr lang="en-US" dirty="0" err="1"/>
              <a:t>trenutnom</a:t>
            </a:r>
            <a:r>
              <a:rPr lang="en-US" dirty="0"/>
              <a:t> </a:t>
            </a:r>
            <a:r>
              <a:rPr lang="en-US" dirty="0" err="1"/>
              <a:t>prebivalištu</a:t>
            </a:r>
            <a:r>
              <a:rPr lang="en-US" dirty="0"/>
              <a:t>. </a:t>
            </a:r>
            <a:endParaRPr lang="sr-Latn-BA" dirty="0"/>
          </a:p>
          <a:p>
            <a:pPr algn="just"/>
            <a:r>
              <a:rPr lang="en-US" dirty="0"/>
              <a:t>UIO </a:t>
            </a:r>
            <a:r>
              <a:rPr lang="en-US" dirty="0" err="1"/>
              <a:t>će</a:t>
            </a:r>
            <a:r>
              <a:rPr lang="en-US" dirty="0"/>
              <a:t>, u </a:t>
            </a:r>
            <a:r>
              <a:rPr lang="en-US" dirty="0" err="1"/>
              <a:t>duhu</a:t>
            </a:r>
            <a:r>
              <a:rPr lang="en-US" dirty="0"/>
              <a:t> </a:t>
            </a:r>
            <a:r>
              <a:rPr lang="en-US" dirty="0" err="1"/>
              <a:t>modernizacije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saradnje</a:t>
            </a:r>
            <a:r>
              <a:rPr lang="en-US" dirty="0"/>
              <a:t>,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međuentitetske</a:t>
            </a:r>
            <a:r>
              <a:rPr lang="en-US" dirty="0"/>
              <a:t> </a:t>
            </a:r>
            <a:r>
              <a:rPr lang="en-US" dirty="0" err="1"/>
              <a:t>provjere</a:t>
            </a:r>
            <a:r>
              <a:rPr lang="en-US" dirty="0"/>
              <a:t> o </a:t>
            </a:r>
            <a:r>
              <a:rPr lang="en-US" dirty="0" err="1"/>
              <a:t>postojanju</a:t>
            </a:r>
            <a:r>
              <a:rPr lang="en-US" dirty="0"/>
              <a:t> </a:t>
            </a:r>
            <a:r>
              <a:rPr lang="en-US" dirty="0" err="1"/>
              <a:t>skrivene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prometovane</a:t>
            </a:r>
            <a:r>
              <a:rPr lang="en-US" dirty="0"/>
              <a:t> </a:t>
            </a:r>
            <a:r>
              <a:rPr lang="en-US" dirty="0" err="1"/>
              <a:t>imovine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teritoriji</a:t>
            </a:r>
            <a:r>
              <a:rPr lang="en-US" dirty="0"/>
              <a:t> </a:t>
            </a:r>
            <a:r>
              <a:rPr lang="en-US" dirty="0" err="1"/>
              <a:t>cijele</a:t>
            </a:r>
            <a:r>
              <a:rPr lang="en-US" dirty="0"/>
              <a:t> </a:t>
            </a:r>
            <a:r>
              <a:rPr lang="en-US" dirty="0" err="1"/>
              <a:t>BiH</a:t>
            </a:r>
            <a:r>
              <a:rPr lang="en-US" dirty="0"/>
              <a:t> </a:t>
            </a:r>
            <a:r>
              <a:rPr lang="en-US" dirty="0" err="1"/>
              <a:t>raditi</a:t>
            </a:r>
            <a:r>
              <a:rPr lang="en-US" dirty="0"/>
              <a:t> </a:t>
            </a:r>
            <a:r>
              <a:rPr lang="en-US" dirty="0" err="1"/>
              <a:t>službenim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direktnu</a:t>
            </a:r>
            <a:r>
              <a:rPr lang="en-US" dirty="0"/>
              <a:t> </a:t>
            </a:r>
            <a:r>
              <a:rPr lang="en-US" dirty="0" err="1"/>
              <a:t>razmjenu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RUGIPP-om, FUGIPP-om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sudovima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poreskim</a:t>
            </a:r>
            <a:r>
              <a:rPr lang="en-US" dirty="0"/>
              <a:t> </a:t>
            </a:r>
            <a:r>
              <a:rPr lang="en-US" dirty="0" err="1"/>
              <a:t>upravama</a:t>
            </a:r>
            <a:r>
              <a:rPr lang="sr-Latn-BA" dirty="0"/>
              <a:t> entiteta i Distrikta Brčko BiH</a:t>
            </a:r>
            <a:r>
              <a:rPr lang="en-US" dirty="0"/>
              <a:t>. </a:t>
            </a:r>
            <a:r>
              <a:rPr lang="en-US" dirty="0" err="1"/>
              <a:t>Građani</a:t>
            </a:r>
            <a:r>
              <a:rPr lang="en-US" dirty="0"/>
              <a:t> </a:t>
            </a:r>
            <a:r>
              <a:rPr lang="en-US" dirty="0" err="1"/>
              <a:t>neće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kuriri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institucija</a:t>
            </a:r>
            <a:r>
              <a:rPr lang="en-US" dirty="0"/>
              <a:t>. </a:t>
            </a:r>
            <a:r>
              <a:rPr lang="en-US" dirty="0" err="1"/>
              <a:t>Već</a:t>
            </a:r>
            <a:r>
              <a:rPr lang="en-US" dirty="0"/>
              <a:t> sutra </a:t>
            </a:r>
            <a:r>
              <a:rPr lang="en-US" dirty="0" err="1"/>
              <a:t>imamo</a:t>
            </a:r>
            <a:r>
              <a:rPr lang="en-US" dirty="0"/>
              <a:t> </a:t>
            </a:r>
            <a:r>
              <a:rPr lang="en-US" dirty="0" err="1"/>
              <a:t>sastanak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predstavnicima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poreskih</a:t>
            </a:r>
            <a:r>
              <a:rPr lang="en-US" dirty="0"/>
              <a:t> </a:t>
            </a:r>
            <a:r>
              <a:rPr lang="en-US" dirty="0" err="1"/>
              <a:t>uprava</a:t>
            </a:r>
            <a:r>
              <a:rPr lang="en-US" dirty="0"/>
              <a:t>, a </a:t>
            </a:r>
            <a:r>
              <a:rPr lang="en-US" dirty="0" err="1"/>
              <a:t>prekosutra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predstavnicima</a:t>
            </a:r>
            <a:r>
              <a:rPr lang="en-US" dirty="0"/>
              <a:t> </a:t>
            </a:r>
            <a:r>
              <a:rPr lang="en-US" dirty="0" err="1"/>
              <a:t>organa</a:t>
            </a:r>
            <a:r>
              <a:rPr lang="en-US" dirty="0"/>
              <a:t> </a:t>
            </a:r>
            <a:r>
              <a:rPr lang="en-US" dirty="0" err="1"/>
              <a:t>nadležnih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imovinsko</a:t>
            </a:r>
            <a:r>
              <a:rPr lang="en-US" dirty="0"/>
              <a:t> </a:t>
            </a:r>
            <a:r>
              <a:rPr lang="en-US" dirty="0" err="1"/>
              <a:t>pravne</a:t>
            </a:r>
            <a:r>
              <a:rPr lang="en-US" dirty="0"/>
              <a:t> </a:t>
            </a:r>
            <a:r>
              <a:rPr lang="en-US" dirty="0" err="1"/>
              <a:t>odnose</a:t>
            </a:r>
            <a:r>
              <a:rPr lang="en-US" dirty="0"/>
              <a:t>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5" y="6329804"/>
            <a:ext cx="613128" cy="38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118365" y="444137"/>
            <a:ext cx="3648891" cy="5259977"/>
          </a:xfrm>
          <a:prstGeom prst="wedgeRect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ZNAČI LI TO DA GRAĐANIN IZ SARAJEVA ILI BANJE LUKE MORA FIZIČKI IĆI U BRČKO DISTRIKT ILI DRUGI ENTITET PO UVJERENJA IZ PORESKE, </a:t>
            </a:r>
            <a:r>
              <a:rPr lang="en-US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POŠTO</a:t>
            </a: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sr-Latn-BA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</a:t>
            </a: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 </a:t>
            </a:r>
            <a:r>
              <a:rPr lang="en-US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STAVU</a:t>
            </a: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TRAŽI</a:t>
            </a: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sr-Latn-BA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DOSTAVLJANJE </a:t>
            </a:r>
            <a:r>
              <a:rPr lang="en-US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PAPIR</a:t>
            </a:r>
            <a:r>
              <a:rPr lang="sr-Latn-BA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OD SVE TRI PORESKE UPRAVE UNAZAD 7 GODINA?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0270" y="1593668"/>
            <a:ext cx="4040805" cy="3378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b="1" dirty="0">
              <a:solidFill>
                <a:srgbClr val="00206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003" y="1036320"/>
            <a:ext cx="2143424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96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3029" y="714103"/>
            <a:ext cx="7802879" cy="5886994"/>
          </a:xfrm>
          <a:ln w="28575"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dirty="0" err="1"/>
              <a:t>Procedura</a:t>
            </a:r>
            <a:r>
              <a:rPr lang="en-US" dirty="0"/>
              <a:t> </a:t>
            </a:r>
            <a:r>
              <a:rPr lang="en-US" dirty="0" err="1"/>
              <a:t>nalaže</a:t>
            </a:r>
            <a:r>
              <a:rPr lang="en-US" dirty="0"/>
              <a:t> da se </a:t>
            </a:r>
            <a:r>
              <a:rPr lang="en-US" dirty="0" err="1"/>
              <a:t>zahtjev</a:t>
            </a:r>
            <a:r>
              <a:rPr lang="en-US" dirty="0"/>
              <a:t> </a:t>
            </a:r>
            <a:r>
              <a:rPr lang="en-US" dirty="0" err="1"/>
              <a:t>predaje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sjedištu</a:t>
            </a:r>
            <a:r>
              <a:rPr lang="en-US" dirty="0"/>
              <a:t> </a:t>
            </a:r>
            <a:r>
              <a:rPr lang="en-US" dirty="0" err="1"/>
              <a:t>prodavca</a:t>
            </a:r>
            <a:r>
              <a:rPr lang="en-US" dirty="0"/>
              <a:t> </a:t>
            </a:r>
            <a:r>
              <a:rPr lang="en-US" dirty="0" err="1"/>
              <a:t>nekretnine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se </a:t>
            </a:r>
            <a:r>
              <a:rPr lang="en-US" dirty="0" err="1"/>
              <a:t>tamo</a:t>
            </a:r>
            <a:r>
              <a:rPr lang="en-US" dirty="0"/>
              <a:t> </a:t>
            </a:r>
            <a:r>
              <a:rPr lang="en-US" dirty="0" err="1"/>
              <a:t>nalazi</a:t>
            </a:r>
            <a:r>
              <a:rPr lang="en-US" dirty="0"/>
              <a:t> </a:t>
            </a:r>
            <a:r>
              <a:rPr lang="en-US" dirty="0" err="1"/>
              <a:t>sjedište</a:t>
            </a:r>
            <a:r>
              <a:rPr lang="en-US" dirty="0"/>
              <a:t> </a:t>
            </a:r>
            <a:r>
              <a:rPr lang="en-US" dirty="0" err="1"/>
              <a:t>firme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prodala</a:t>
            </a:r>
            <a:r>
              <a:rPr lang="en-US" dirty="0"/>
              <a:t> </a:t>
            </a:r>
            <a:r>
              <a:rPr lang="en-US" dirty="0" err="1"/>
              <a:t>stan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shodno</a:t>
            </a:r>
            <a:r>
              <a:rPr lang="en-US" dirty="0"/>
              <a:t> </a:t>
            </a:r>
            <a:r>
              <a:rPr lang="en-US" dirty="0" err="1"/>
              <a:t>pravilima</a:t>
            </a:r>
            <a:r>
              <a:rPr lang="en-US" dirty="0"/>
              <a:t> </a:t>
            </a:r>
            <a:r>
              <a:rPr lang="en-US" dirty="0" err="1"/>
              <a:t>mjesne</a:t>
            </a:r>
            <a:r>
              <a:rPr lang="en-US" dirty="0"/>
              <a:t> </a:t>
            </a:r>
            <a:r>
              <a:rPr lang="en-US" dirty="0" err="1"/>
              <a:t>nadležnosti</a:t>
            </a:r>
            <a:r>
              <a:rPr lang="en-US" dirty="0"/>
              <a:t> U</a:t>
            </a:r>
            <a:r>
              <a:rPr lang="sr-Latn-BA" dirty="0"/>
              <a:t>IO</a:t>
            </a:r>
            <a:r>
              <a:rPr lang="en-US" dirty="0"/>
              <a:t> </a:t>
            </a:r>
            <a:r>
              <a:rPr lang="en-US" dirty="0" err="1"/>
              <a:t>vrši</a:t>
            </a:r>
            <a:r>
              <a:rPr lang="en-US" dirty="0"/>
              <a:t> </a:t>
            </a:r>
            <a:r>
              <a:rPr lang="en-US" dirty="0" err="1"/>
              <a:t>kontrolu</a:t>
            </a:r>
            <a:r>
              <a:rPr lang="en-US" dirty="0"/>
              <a:t> u </a:t>
            </a:r>
            <a:r>
              <a:rPr lang="en-US" dirty="0" err="1"/>
              <a:t>onom</a:t>
            </a:r>
            <a:r>
              <a:rPr lang="en-US" dirty="0"/>
              <a:t> </a:t>
            </a:r>
            <a:r>
              <a:rPr lang="en-US" dirty="0" err="1"/>
              <a:t>regionalnom</a:t>
            </a:r>
            <a:r>
              <a:rPr lang="en-US" dirty="0"/>
              <a:t> </a:t>
            </a:r>
            <a:r>
              <a:rPr lang="en-US" dirty="0" err="1"/>
              <a:t>centru</a:t>
            </a:r>
            <a:r>
              <a:rPr lang="en-US" dirty="0"/>
              <a:t> u </a:t>
            </a:r>
            <a:r>
              <a:rPr lang="en-US" dirty="0" err="1"/>
              <a:t>kojem</a:t>
            </a:r>
            <a:r>
              <a:rPr lang="en-US" dirty="0"/>
              <a:t> se </a:t>
            </a:r>
            <a:r>
              <a:rPr lang="en-US" dirty="0" err="1"/>
              <a:t>nalazi</a:t>
            </a:r>
            <a:r>
              <a:rPr lang="en-US" dirty="0"/>
              <a:t> </a:t>
            </a:r>
            <a:r>
              <a:rPr lang="en-US" dirty="0" err="1"/>
              <a:t>sjedište</a:t>
            </a:r>
            <a:r>
              <a:rPr lang="en-US" dirty="0"/>
              <a:t> </a:t>
            </a:r>
            <a:r>
              <a:rPr lang="en-US" dirty="0" err="1"/>
              <a:t>prodavca</a:t>
            </a:r>
            <a:r>
              <a:rPr lang="en-US" dirty="0"/>
              <a:t>.</a:t>
            </a:r>
            <a:endParaRPr lang="sr-Latn-BA" dirty="0"/>
          </a:p>
          <a:p>
            <a:pPr algn="just"/>
            <a:r>
              <a:rPr lang="en-US" dirty="0"/>
              <a:t>To je </a:t>
            </a:r>
            <a:r>
              <a:rPr lang="en-US" dirty="0" err="1"/>
              <a:t>najbrži</a:t>
            </a:r>
            <a:r>
              <a:rPr lang="en-US" dirty="0"/>
              <a:t> </a:t>
            </a:r>
            <a:r>
              <a:rPr lang="en-US" dirty="0" err="1"/>
              <a:t>operativni</a:t>
            </a:r>
            <a:r>
              <a:rPr lang="en-US" dirty="0"/>
              <a:t> put da </a:t>
            </a:r>
            <a:r>
              <a:rPr lang="en-US" dirty="0" err="1"/>
              <a:t>novac</a:t>
            </a:r>
            <a:r>
              <a:rPr lang="en-US" dirty="0"/>
              <a:t> </a:t>
            </a:r>
            <a:r>
              <a:rPr lang="en-US" dirty="0" err="1"/>
              <a:t>legne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račun</a:t>
            </a:r>
            <a:r>
              <a:rPr lang="en-US" dirty="0"/>
              <a:t> </a:t>
            </a:r>
            <a:r>
              <a:rPr lang="en-US" dirty="0" err="1"/>
              <a:t>kupca</a:t>
            </a:r>
            <a:r>
              <a:rPr lang="en-US" dirty="0"/>
              <a:t>. </a:t>
            </a:r>
            <a:endParaRPr lang="sr-Latn-BA" dirty="0"/>
          </a:p>
          <a:p>
            <a:pPr algn="just"/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kupac</a:t>
            </a:r>
            <a:r>
              <a:rPr lang="en-US" dirty="0"/>
              <a:t> </a:t>
            </a:r>
            <a:r>
              <a:rPr lang="en-US" dirty="0" err="1"/>
              <a:t>stana</a:t>
            </a:r>
            <a:r>
              <a:rPr lang="en-US" dirty="0"/>
              <a:t> </a:t>
            </a:r>
            <a:r>
              <a:rPr lang="en-US" dirty="0" err="1"/>
              <a:t>pogrešno</a:t>
            </a:r>
            <a:r>
              <a:rPr lang="en-US" dirty="0"/>
              <a:t> </a:t>
            </a:r>
            <a:r>
              <a:rPr lang="en-US" dirty="0" err="1"/>
              <a:t>podnese</a:t>
            </a:r>
            <a:r>
              <a:rPr lang="en-US" dirty="0"/>
              <a:t> </a:t>
            </a:r>
            <a:r>
              <a:rPr lang="en-US" dirty="0" err="1"/>
              <a:t>zahtjev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povrat</a:t>
            </a:r>
            <a:r>
              <a:rPr lang="en-US" dirty="0"/>
              <a:t>, </a:t>
            </a:r>
            <a:r>
              <a:rPr lang="en-US" dirty="0" err="1"/>
              <a:t>npr</a:t>
            </a:r>
            <a:r>
              <a:rPr lang="en-US" dirty="0"/>
              <a:t>. u </a:t>
            </a:r>
            <a:r>
              <a:rPr lang="sr-Latn-BA" dirty="0"/>
              <a:t>Sarajevo </a:t>
            </a:r>
            <a:r>
              <a:rPr lang="en-US" dirty="0" err="1"/>
              <a:t>umjesto</a:t>
            </a:r>
            <a:r>
              <a:rPr lang="en-US" dirty="0"/>
              <a:t> u </a:t>
            </a:r>
            <a:r>
              <a:rPr lang="sr-Latn-BA" dirty="0"/>
              <a:t>Banja Luku</a:t>
            </a:r>
            <a:r>
              <a:rPr lang="en-US" dirty="0"/>
              <a:t>, UIO </a:t>
            </a:r>
            <a:r>
              <a:rPr lang="en-US" dirty="0" err="1"/>
              <a:t>će</a:t>
            </a:r>
            <a:r>
              <a:rPr lang="en-US" dirty="0"/>
              <a:t> po </a:t>
            </a:r>
            <a:r>
              <a:rPr lang="en-US" dirty="0" err="1"/>
              <a:t>službenoj</a:t>
            </a:r>
            <a:r>
              <a:rPr lang="en-US" dirty="0"/>
              <a:t> </a:t>
            </a:r>
            <a:r>
              <a:rPr lang="en-US" dirty="0" err="1"/>
              <a:t>dužnosti</a:t>
            </a:r>
            <a:r>
              <a:rPr lang="en-US" dirty="0"/>
              <a:t> </a:t>
            </a:r>
            <a:r>
              <a:rPr lang="en-US" dirty="0" err="1"/>
              <a:t>takav</a:t>
            </a:r>
            <a:r>
              <a:rPr lang="en-US" dirty="0"/>
              <a:t> </a:t>
            </a:r>
            <a:r>
              <a:rPr lang="en-US" dirty="0" err="1"/>
              <a:t>zahtjev</a:t>
            </a:r>
            <a:r>
              <a:rPr lang="en-US" dirty="0"/>
              <a:t> </a:t>
            </a:r>
            <a:r>
              <a:rPr lang="en-US" dirty="0" err="1"/>
              <a:t>proslijediti</a:t>
            </a:r>
            <a:r>
              <a:rPr lang="en-US" dirty="0"/>
              <a:t> u </a:t>
            </a:r>
            <a:r>
              <a:rPr lang="en-US" dirty="0" err="1"/>
              <a:t>nadležni</a:t>
            </a:r>
            <a:r>
              <a:rPr lang="en-US" dirty="0"/>
              <a:t> </a:t>
            </a:r>
            <a:r>
              <a:rPr lang="en-US" dirty="0" err="1"/>
              <a:t>Regionalni</a:t>
            </a:r>
            <a:r>
              <a:rPr lang="en-US" dirty="0"/>
              <a:t> </a:t>
            </a:r>
            <a:r>
              <a:rPr lang="en-US" dirty="0" err="1"/>
              <a:t>centar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brzine</a:t>
            </a:r>
            <a:r>
              <a:rPr lang="en-US" dirty="0"/>
              <a:t> </a:t>
            </a:r>
            <a:r>
              <a:rPr lang="en-US" dirty="0" err="1"/>
              <a:t>rješavanja</a:t>
            </a:r>
            <a:r>
              <a:rPr lang="en-US" dirty="0"/>
              <a:t> </a:t>
            </a:r>
            <a:r>
              <a:rPr lang="en-US" dirty="0" err="1"/>
              <a:t>najbolje</a:t>
            </a:r>
            <a:r>
              <a:rPr lang="en-US" dirty="0"/>
              <a:t> je da se </a:t>
            </a:r>
            <a:r>
              <a:rPr lang="en-US" dirty="0" err="1"/>
              <a:t>zahtjev</a:t>
            </a:r>
            <a:r>
              <a:rPr lang="en-US" dirty="0"/>
              <a:t> </a:t>
            </a:r>
            <a:r>
              <a:rPr lang="en-US" dirty="0" err="1"/>
              <a:t>podnese</a:t>
            </a:r>
            <a:r>
              <a:rPr lang="en-US" dirty="0"/>
              <a:t> </a:t>
            </a:r>
            <a:r>
              <a:rPr lang="en-US" dirty="0" err="1"/>
              <a:t>odmah</a:t>
            </a:r>
            <a:r>
              <a:rPr lang="en-US" dirty="0"/>
              <a:t> </a:t>
            </a:r>
            <a:r>
              <a:rPr lang="en-US" dirty="0" err="1"/>
              <a:t>nadležnoj</a:t>
            </a:r>
            <a:r>
              <a:rPr lang="en-US" dirty="0"/>
              <a:t> </a:t>
            </a:r>
            <a:r>
              <a:rPr lang="en-US" dirty="0" err="1"/>
              <a:t>organizacionoj</a:t>
            </a:r>
            <a:r>
              <a:rPr lang="en-US" dirty="0"/>
              <a:t> </a:t>
            </a:r>
            <a:r>
              <a:rPr lang="en-US" dirty="0" err="1"/>
              <a:t>jedinici</a:t>
            </a:r>
            <a:r>
              <a:rPr lang="en-US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5" y="6329804"/>
            <a:ext cx="613128" cy="38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200269" y="714103"/>
            <a:ext cx="3648891" cy="5085806"/>
          </a:xfrm>
          <a:prstGeom prst="wedgeRect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AKO JE KUPAC IZ ISTOČNOG SARAJEVA KUPIO STAN OD GRAĐEVINSKE FIRME IZ BANJE LUKE, ZAŠTO ZAHTJEV MORA PREDATI U BANJOJ LUCI, A NE U SARAJEVU?</a:t>
            </a:r>
          </a:p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0270" y="1593668"/>
            <a:ext cx="4040805" cy="3378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b="1" dirty="0">
              <a:solidFill>
                <a:srgbClr val="00206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003" y="1036320"/>
            <a:ext cx="2143424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95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3029" y="714103"/>
            <a:ext cx="7802879" cy="5434812"/>
          </a:xfrm>
          <a:ln w="28575">
            <a:solidFill>
              <a:schemeClr val="accent4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UIO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shodno</a:t>
            </a:r>
            <a:r>
              <a:rPr lang="en-US" dirty="0"/>
              <a:t>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zakonskim</a:t>
            </a:r>
            <a:r>
              <a:rPr lang="en-US" dirty="0"/>
              <a:t> </a:t>
            </a:r>
            <a:r>
              <a:rPr lang="en-US" dirty="0" err="1"/>
              <a:t>ovlaštenjima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nadležnostima</a:t>
            </a:r>
            <a:r>
              <a:rPr lang="en-US" dirty="0"/>
              <a:t> </a:t>
            </a:r>
            <a:r>
              <a:rPr lang="en-US" dirty="0" err="1"/>
              <a:t>sprovoditi</a:t>
            </a:r>
            <a:r>
              <a:rPr lang="en-US" dirty="0"/>
              <a:t> </a:t>
            </a:r>
            <a:r>
              <a:rPr lang="en-US" dirty="0" err="1"/>
              <a:t>redovne</a:t>
            </a:r>
            <a:r>
              <a:rPr lang="en-US" dirty="0"/>
              <a:t>, </a:t>
            </a:r>
            <a:r>
              <a:rPr lang="en-US" dirty="0" err="1"/>
              <a:t>sistemske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naknadne</a:t>
            </a:r>
            <a:r>
              <a:rPr lang="en-US" dirty="0"/>
              <a:t> </a:t>
            </a:r>
            <a:r>
              <a:rPr lang="en-US" dirty="0" err="1"/>
              <a:t>kontrole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registre</a:t>
            </a:r>
            <a:r>
              <a:rPr lang="en-US" dirty="0"/>
              <a:t> </a:t>
            </a:r>
            <a:r>
              <a:rPr lang="en-US" dirty="0" err="1"/>
              <a:t>nekretnina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terenske</a:t>
            </a:r>
            <a:r>
              <a:rPr lang="en-US" dirty="0"/>
              <a:t> </a:t>
            </a:r>
            <a:r>
              <a:rPr lang="en-US" dirty="0" err="1"/>
              <a:t>provjere</a:t>
            </a:r>
            <a:r>
              <a:rPr lang="en-US" dirty="0"/>
              <a:t>. </a:t>
            </a:r>
          </a:p>
          <a:p>
            <a:pPr marL="0" indent="0" algn="just">
              <a:buNone/>
            </a:pPr>
            <a:endParaRPr lang="sr-Latn-BA" dirty="0"/>
          </a:p>
          <a:p>
            <a:pPr algn="just"/>
            <a:r>
              <a:rPr lang="en-US" dirty="0" err="1"/>
              <a:t>Pravilnik</a:t>
            </a:r>
            <a:r>
              <a:rPr lang="en-US" dirty="0"/>
              <a:t> je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jasan</a:t>
            </a:r>
            <a:r>
              <a:rPr lang="en-US" dirty="0"/>
              <a:t>: </a:t>
            </a:r>
            <a:r>
              <a:rPr lang="en-US" dirty="0" err="1"/>
              <a:t>svako</a:t>
            </a:r>
            <a:r>
              <a:rPr lang="en-US" dirty="0"/>
              <a:t> </a:t>
            </a:r>
            <a:r>
              <a:rPr lang="en-US" dirty="0" err="1"/>
              <a:t>kršenje</a:t>
            </a:r>
            <a:r>
              <a:rPr lang="en-US" dirty="0"/>
              <a:t> </a:t>
            </a:r>
            <a:r>
              <a:rPr lang="en-US" dirty="0" err="1"/>
              <a:t>odredbe</a:t>
            </a:r>
            <a:r>
              <a:rPr lang="en-US" dirty="0"/>
              <a:t> o </a:t>
            </a:r>
            <a:r>
              <a:rPr lang="en-US" dirty="0" err="1"/>
              <a:t>petogodišnjoj</a:t>
            </a:r>
            <a:r>
              <a:rPr lang="en-US" dirty="0"/>
              <a:t> </a:t>
            </a:r>
            <a:r>
              <a:rPr lang="en-US" dirty="0" err="1"/>
              <a:t>zabrani</a:t>
            </a:r>
            <a:r>
              <a:rPr lang="en-US" dirty="0"/>
              <a:t> </a:t>
            </a:r>
            <a:r>
              <a:rPr lang="en-US" dirty="0" err="1"/>
              <a:t>otuđenja</a:t>
            </a:r>
            <a:r>
              <a:rPr lang="en-US" dirty="0"/>
              <a:t> </a:t>
            </a:r>
            <a:r>
              <a:rPr lang="en-US" dirty="0" err="1"/>
              <a:t>povlači</a:t>
            </a:r>
            <a:r>
              <a:rPr lang="en-US" dirty="0"/>
              <a:t> </a:t>
            </a:r>
            <a:r>
              <a:rPr lang="en-US" dirty="0" err="1"/>
              <a:t>automatsku</a:t>
            </a:r>
            <a:r>
              <a:rPr lang="en-US" dirty="0"/>
              <a:t> </a:t>
            </a:r>
            <a:r>
              <a:rPr lang="en-US" dirty="0" err="1"/>
              <a:t>obavezu</a:t>
            </a:r>
            <a:r>
              <a:rPr lang="en-US" dirty="0"/>
              <a:t> </a:t>
            </a:r>
            <a:r>
              <a:rPr lang="en-US" dirty="0" err="1"/>
              <a:t>povrata</a:t>
            </a:r>
            <a:r>
              <a:rPr lang="en-US" dirty="0"/>
              <a:t> </a:t>
            </a:r>
            <a:r>
              <a:rPr lang="en-US" dirty="0" err="1"/>
              <a:t>kompletnog</a:t>
            </a:r>
            <a:r>
              <a:rPr lang="en-US" dirty="0"/>
              <a:t> </a:t>
            </a:r>
            <a:r>
              <a:rPr lang="en-US" dirty="0" err="1"/>
              <a:t>iznosa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zateznim</a:t>
            </a:r>
            <a:r>
              <a:rPr lang="en-US" dirty="0"/>
              <a:t> </a:t>
            </a:r>
            <a:r>
              <a:rPr lang="en-US" dirty="0" err="1"/>
              <a:t>kamatama</a:t>
            </a:r>
            <a:r>
              <a:rPr lang="en-US" dirty="0"/>
              <a:t>. 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 err="1"/>
              <a:t>Poverenje</a:t>
            </a:r>
            <a:r>
              <a:rPr lang="en-US" dirty="0"/>
              <a:t> </a:t>
            </a:r>
            <a:r>
              <a:rPr lang="en-US" dirty="0" err="1"/>
              <a:t>građanima</a:t>
            </a:r>
            <a:r>
              <a:rPr lang="en-US" dirty="0"/>
              <a:t> da,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maksimalna</a:t>
            </a:r>
            <a:r>
              <a:rPr lang="en-US" dirty="0"/>
              <a:t> </a:t>
            </a:r>
            <a:r>
              <a:rPr lang="en-US" dirty="0" err="1"/>
              <a:t>odgovornost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budžetu</a:t>
            </a:r>
            <a:r>
              <a:rPr lang="sr-Latn-BA" dirty="0"/>
              <a:t>, što UIO daje obavezu da provjerava da li se pravila poštuju.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5" y="6329804"/>
            <a:ext cx="613128" cy="38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200269" y="714103"/>
            <a:ext cx="3648891" cy="4859383"/>
          </a:xfrm>
          <a:prstGeom prst="wedgeRect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KAKO</a:t>
            </a: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ĆE</a:t>
            </a:r>
            <a:r>
              <a:rPr lang="sr-Latn-BA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UIO</a:t>
            </a: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KONTROLISATI DA LI JE NEKO OTUĐIO STAN TOKOM OVIH 5 GODINA ZABRANE OTUĐENJA?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0270" y="1593668"/>
            <a:ext cx="4040805" cy="3378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b="1" dirty="0">
              <a:solidFill>
                <a:srgbClr val="00206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003" y="1036320"/>
            <a:ext cx="2143424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36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3029" y="714103"/>
            <a:ext cx="7802879" cy="5434812"/>
          </a:xfrm>
          <a:ln w="28575">
            <a:solidFill>
              <a:schemeClr val="accent4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b="1" dirty="0">
                <a:solidFill>
                  <a:srgbClr val="002060"/>
                </a:solidFill>
              </a:rPr>
              <a:t>DA, GUBI PRAVO. 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zakonima</a:t>
            </a:r>
            <a:r>
              <a:rPr lang="en-US" dirty="0"/>
              <a:t> o </a:t>
            </a:r>
            <a:r>
              <a:rPr lang="en-US" dirty="0" err="1"/>
              <a:t>nasljeđivanju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stvarnim</a:t>
            </a:r>
            <a:r>
              <a:rPr lang="en-US" dirty="0"/>
              <a:t> </a:t>
            </a:r>
            <a:r>
              <a:rPr lang="en-US" dirty="0" err="1"/>
              <a:t>pravima</a:t>
            </a:r>
            <a:r>
              <a:rPr lang="en-US" dirty="0"/>
              <a:t> u </a:t>
            </a:r>
            <a:r>
              <a:rPr lang="en-US" dirty="0" err="1"/>
              <a:t>BiH</a:t>
            </a:r>
            <a:r>
              <a:rPr lang="en-US" dirty="0"/>
              <a:t>, </a:t>
            </a:r>
            <a:r>
              <a:rPr lang="en-US" dirty="0" err="1"/>
              <a:t>nasljeđivanjem</a:t>
            </a:r>
            <a:r>
              <a:rPr lang="en-US" dirty="0"/>
              <a:t> </a:t>
            </a:r>
            <a:r>
              <a:rPr lang="en-US" dirty="0" err="1"/>
              <a:t>imovine</a:t>
            </a:r>
            <a:r>
              <a:rPr lang="en-US" dirty="0"/>
              <a:t> </a:t>
            </a:r>
            <a:r>
              <a:rPr lang="en-US" dirty="0" err="1"/>
              <a:t>građani</a:t>
            </a:r>
            <a:r>
              <a:rPr lang="en-US" dirty="0"/>
              <a:t> </a:t>
            </a:r>
            <a:r>
              <a:rPr lang="en-US" dirty="0" err="1"/>
              <a:t>stiču</a:t>
            </a:r>
            <a:r>
              <a:rPr lang="en-US" dirty="0"/>
              <a:t> status </a:t>
            </a:r>
            <a:r>
              <a:rPr lang="en-US" dirty="0" err="1"/>
              <a:t>vlasnika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suvlasnika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dijelom</a:t>
            </a:r>
            <a:r>
              <a:rPr lang="en-US" dirty="0"/>
              <a:t> </a:t>
            </a:r>
            <a:r>
              <a:rPr lang="en-US" dirty="0" err="1"/>
              <a:t>nekretnine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Naš</a:t>
            </a:r>
            <a:r>
              <a:rPr lang="en-US" dirty="0"/>
              <a:t> </a:t>
            </a:r>
            <a:r>
              <a:rPr lang="en-US" dirty="0" err="1"/>
              <a:t>Pravilnik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izmjene</a:t>
            </a:r>
            <a:r>
              <a:rPr lang="en-US" dirty="0"/>
              <a:t> </a:t>
            </a:r>
            <a:r>
              <a:rPr lang="en-US" dirty="0" err="1"/>
              <a:t>Zakona</a:t>
            </a:r>
            <a:r>
              <a:rPr lang="en-US" dirty="0"/>
              <a:t> o PDV-u </a:t>
            </a:r>
            <a:r>
              <a:rPr lang="en-US" dirty="0" err="1"/>
              <a:t>eksplicitno</a:t>
            </a:r>
            <a:r>
              <a:rPr lang="en-US" dirty="0"/>
              <a:t> </a:t>
            </a:r>
            <a:r>
              <a:rPr lang="en-US" dirty="0" err="1"/>
              <a:t>propisuju</a:t>
            </a:r>
            <a:r>
              <a:rPr lang="en-US" dirty="0"/>
              <a:t> da </a:t>
            </a:r>
            <a:r>
              <a:rPr lang="en-US" dirty="0" err="1"/>
              <a:t>kupac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članovi</a:t>
            </a:r>
            <a:r>
              <a:rPr lang="en-US" dirty="0"/>
              <a:t> </a:t>
            </a:r>
            <a:r>
              <a:rPr lang="en-US" dirty="0" err="1"/>
              <a:t>njegovog</a:t>
            </a:r>
            <a:r>
              <a:rPr lang="en-US" dirty="0"/>
              <a:t> </a:t>
            </a:r>
            <a:r>
              <a:rPr lang="en-US" dirty="0" err="1"/>
              <a:t>domaćinstva</a:t>
            </a:r>
            <a:r>
              <a:rPr lang="en-US" dirty="0"/>
              <a:t> </a:t>
            </a:r>
            <a:r>
              <a:rPr lang="en-US" dirty="0" err="1"/>
              <a:t>unazad</a:t>
            </a:r>
            <a:r>
              <a:rPr lang="en-US" dirty="0"/>
              <a:t> 7 </a:t>
            </a:r>
            <a:r>
              <a:rPr lang="en-US" dirty="0" err="1"/>
              <a:t>godina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smjeli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stambenu</a:t>
            </a:r>
            <a:r>
              <a:rPr lang="en-US" dirty="0"/>
              <a:t> </a:t>
            </a:r>
            <a:r>
              <a:rPr lang="en-US" dirty="0" err="1"/>
              <a:t>nekretninu</a:t>
            </a:r>
            <a:r>
              <a:rPr lang="en-US" dirty="0"/>
              <a:t> u </a:t>
            </a:r>
            <a:r>
              <a:rPr lang="en-US" dirty="0" err="1"/>
              <a:t>svom</a:t>
            </a:r>
            <a:r>
              <a:rPr lang="en-US" dirty="0"/>
              <a:t> </a:t>
            </a:r>
            <a:r>
              <a:rPr lang="en-US" dirty="0" err="1"/>
              <a:t>vlasništvu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suvlasništvu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Bez </a:t>
            </a:r>
            <a:r>
              <a:rPr lang="en-US" dirty="0" err="1"/>
              <a:t>obzira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 </a:t>
            </a:r>
            <a:r>
              <a:rPr lang="en-US" dirty="0" err="1"/>
              <a:t>koliki</a:t>
            </a:r>
            <a:r>
              <a:rPr lang="en-US" dirty="0"/>
              <a:t> je </a:t>
            </a:r>
            <a:r>
              <a:rPr lang="en-US" dirty="0" err="1"/>
              <a:t>taj</a:t>
            </a:r>
            <a:r>
              <a:rPr lang="en-US" dirty="0"/>
              <a:t> </a:t>
            </a:r>
            <a:r>
              <a:rPr lang="en-US" dirty="0" err="1"/>
              <a:t>naslijeđeni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– pa </a:t>
            </a:r>
            <a:r>
              <a:rPr lang="en-US" dirty="0" err="1"/>
              <a:t>makar</a:t>
            </a:r>
            <a:r>
              <a:rPr lang="en-US" dirty="0"/>
              <a:t> se </a:t>
            </a:r>
            <a:r>
              <a:rPr lang="en-US" dirty="0" err="1"/>
              <a:t>radilo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o </a:t>
            </a:r>
            <a:r>
              <a:rPr lang="en-US" dirty="0" err="1"/>
              <a:t>minimalnom</a:t>
            </a:r>
            <a:r>
              <a:rPr lang="en-US" dirty="0"/>
              <a:t> </a:t>
            </a:r>
            <a:r>
              <a:rPr lang="en-US" dirty="0" err="1"/>
              <a:t>idealnom</a:t>
            </a:r>
            <a:r>
              <a:rPr lang="en-US" dirty="0"/>
              <a:t> </a:t>
            </a:r>
            <a:r>
              <a:rPr lang="en-US" dirty="0" err="1"/>
              <a:t>dijelu</a:t>
            </a:r>
            <a:r>
              <a:rPr lang="en-US" dirty="0"/>
              <a:t> (1/2, 1/4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) – </a:t>
            </a:r>
            <a:r>
              <a:rPr lang="en-US" dirty="0" err="1"/>
              <a:t>uvidom</a:t>
            </a:r>
            <a:r>
              <a:rPr lang="en-US" dirty="0"/>
              <a:t> u </a:t>
            </a:r>
            <a:r>
              <a:rPr lang="en-US" dirty="0" err="1"/>
              <a:t>rješenje</a:t>
            </a:r>
            <a:r>
              <a:rPr lang="en-US" dirty="0"/>
              <a:t> o </a:t>
            </a:r>
            <a:r>
              <a:rPr lang="en-US" dirty="0" err="1"/>
              <a:t>nasljeđivanju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zemljišne</a:t>
            </a:r>
            <a:r>
              <a:rPr lang="en-US" dirty="0"/>
              <a:t> </a:t>
            </a:r>
            <a:r>
              <a:rPr lang="en-US" dirty="0" err="1"/>
              <a:t>knjige</a:t>
            </a:r>
            <a:r>
              <a:rPr lang="en-US" dirty="0"/>
              <a:t> </a:t>
            </a:r>
            <a:r>
              <a:rPr lang="en-US" dirty="0" err="1"/>
              <a:t>utvrđuje</a:t>
            </a:r>
            <a:r>
              <a:rPr lang="en-US" dirty="0"/>
              <a:t> se </a:t>
            </a:r>
            <a:r>
              <a:rPr lang="en-US" dirty="0" err="1"/>
              <a:t>postojanje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/</a:t>
            </a:r>
            <a:r>
              <a:rPr lang="en-US" dirty="0" err="1"/>
              <a:t>vlasništva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Budući</a:t>
            </a:r>
            <a:r>
              <a:rPr lang="en-US" dirty="0"/>
              <a:t> da je </a:t>
            </a:r>
            <a:r>
              <a:rPr lang="en-US" dirty="0" err="1"/>
              <a:t>ovaj</a:t>
            </a:r>
            <a:r>
              <a:rPr lang="en-US" dirty="0"/>
              <a:t> program </a:t>
            </a:r>
            <a:r>
              <a:rPr lang="en-US" dirty="0" err="1"/>
              <a:t>striktno</a:t>
            </a:r>
            <a:r>
              <a:rPr lang="en-US" dirty="0"/>
              <a:t> </a:t>
            </a:r>
            <a:r>
              <a:rPr lang="en-US" dirty="0" err="1"/>
              <a:t>namijenjen</a:t>
            </a:r>
            <a:r>
              <a:rPr lang="en-US" dirty="0"/>
              <a:t> </a:t>
            </a:r>
            <a:r>
              <a:rPr lang="en-US" dirty="0" err="1"/>
              <a:t>licima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nemaju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imali</a:t>
            </a:r>
            <a:r>
              <a:rPr lang="en-US" dirty="0"/>
              <a:t> u </a:t>
            </a:r>
            <a:r>
              <a:rPr lang="en-US" dirty="0" err="1"/>
              <a:t>proteklih</a:t>
            </a:r>
            <a:r>
              <a:rPr lang="en-US" dirty="0"/>
              <a:t> 7 </a:t>
            </a:r>
            <a:r>
              <a:rPr lang="en-US" dirty="0" err="1"/>
              <a:t>godina</a:t>
            </a:r>
            <a:r>
              <a:rPr lang="en-US" dirty="0"/>
              <a:t> </a:t>
            </a:r>
            <a:r>
              <a:rPr lang="en-US" dirty="0" err="1"/>
              <a:t>nikakav</a:t>
            </a:r>
            <a:r>
              <a:rPr lang="en-US" dirty="0"/>
              <a:t> </a:t>
            </a:r>
            <a:r>
              <a:rPr lang="en-US" dirty="0" err="1"/>
              <a:t>suvlasnički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nekretninu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svom</a:t>
            </a:r>
            <a:r>
              <a:rPr lang="en-US" dirty="0"/>
              <a:t> </a:t>
            </a:r>
            <a:r>
              <a:rPr lang="en-US" dirty="0" err="1"/>
              <a:t>imenu</a:t>
            </a:r>
            <a:r>
              <a:rPr lang="en-US" dirty="0"/>
              <a:t>, </a:t>
            </a:r>
            <a:r>
              <a:rPr lang="en-US" dirty="0" err="1"/>
              <a:t>posjedovanje</a:t>
            </a:r>
            <a:r>
              <a:rPr lang="en-US" dirty="0"/>
              <a:t> </a:t>
            </a:r>
            <a:r>
              <a:rPr lang="en-US" dirty="0" err="1"/>
              <a:t>naslijeđene</a:t>
            </a:r>
            <a:r>
              <a:rPr lang="en-US" dirty="0"/>
              <a:t> </a:t>
            </a:r>
            <a:r>
              <a:rPr lang="en-US" dirty="0" err="1"/>
              <a:t>imovine</a:t>
            </a:r>
            <a:r>
              <a:rPr lang="en-US" dirty="0"/>
              <a:t> </a:t>
            </a:r>
            <a:r>
              <a:rPr lang="en-US" dirty="0" err="1"/>
              <a:t>zakonski</a:t>
            </a:r>
            <a:r>
              <a:rPr lang="en-US" dirty="0"/>
              <a:t> </a:t>
            </a:r>
            <a:r>
              <a:rPr lang="en-US" dirty="0" err="1"/>
              <a:t>diskvalifikuje</a:t>
            </a:r>
            <a:r>
              <a:rPr lang="en-US" dirty="0"/>
              <a:t> </a:t>
            </a:r>
            <a:r>
              <a:rPr lang="en-US" dirty="0" err="1"/>
              <a:t>podnosioca</a:t>
            </a:r>
            <a:r>
              <a:rPr lang="en-US" dirty="0"/>
              <a:t> </a:t>
            </a:r>
            <a:r>
              <a:rPr lang="en-US" dirty="0" err="1"/>
              <a:t>zahtjeva</a:t>
            </a:r>
            <a:r>
              <a:rPr lang="en-US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5" y="6329804"/>
            <a:ext cx="613128" cy="38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200269" y="714102"/>
            <a:ext cx="3648891" cy="4746171"/>
          </a:xfrm>
          <a:prstGeom prst="wedgeRect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ŠTA SE DEŠAVA AKO JE KUPAC RANIJE NASLIJEDIO DIO NEKE KUĆE ILI STANA, NPR. IDEALNI DIO OD 1/2 ILI 1/4 NAKON SMRTI RODITELJA? DA LI GUBI PRAVO NA POVRAT PDV-A ZA KUPOVINU PRVOG STANA?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0270" y="1593668"/>
            <a:ext cx="4040805" cy="3378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b="1" dirty="0">
              <a:solidFill>
                <a:srgbClr val="00206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003" y="1036320"/>
            <a:ext cx="2143424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65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3029" y="714102"/>
            <a:ext cx="7802879" cy="5747657"/>
          </a:xfrm>
          <a:ln w="28575">
            <a:solidFill>
              <a:schemeClr val="accent4"/>
            </a:solidFill>
          </a:ln>
        </p:spPr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en-US" sz="2200" b="1" dirty="0">
                <a:solidFill>
                  <a:srgbClr val="002060"/>
                </a:solidFill>
              </a:rPr>
              <a:t>NE, SUPRUGA U TOM SLUČAJU NE GUBI PRAVO NA POVRAT PDV-A ZA SEBE</a:t>
            </a:r>
            <a:r>
              <a:rPr lang="en-US" sz="2200" dirty="0">
                <a:solidFill>
                  <a:srgbClr val="002060"/>
                </a:solidFill>
              </a:rPr>
              <a:t>. </a:t>
            </a:r>
          </a:p>
          <a:p>
            <a:pPr lvl="0" algn="just"/>
            <a:r>
              <a:rPr lang="en-US" sz="2200" dirty="0" err="1">
                <a:solidFill>
                  <a:prstClr val="black"/>
                </a:solidFill>
              </a:rPr>
              <a:t>Pravilnik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vrlo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precizno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razdvaja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lično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pravo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kupca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kao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pojedinca</a:t>
            </a:r>
            <a:r>
              <a:rPr lang="en-US" sz="2200" dirty="0">
                <a:solidFill>
                  <a:prstClr val="black"/>
                </a:solidFill>
              </a:rPr>
              <a:t> od </a:t>
            </a:r>
            <a:r>
              <a:rPr lang="en-US" sz="2200" dirty="0" err="1">
                <a:solidFill>
                  <a:prstClr val="black"/>
                </a:solidFill>
              </a:rPr>
              <a:t>prava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koja</a:t>
            </a:r>
            <a:r>
              <a:rPr lang="en-US" sz="2200" dirty="0">
                <a:solidFill>
                  <a:prstClr val="black"/>
                </a:solidFill>
              </a:rPr>
              <a:t> se </a:t>
            </a:r>
            <a:r>
              <a:rPr lang="en-US" sz="2200" dirty="0" err="1">
                <a:solidFill>
                  <a:prstClr val="black"/>
                </a:solidFill>
              </a:rPr>
              <a:t>ostvaruju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na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osnovu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članova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porodičnog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domaćinstva</a:t>
            </a:r>
            <a:r>
              <a:rPr lang="en-US" sz="2200" dirty="0">
                <a:solidFill>
                  <a:prstClr val="black"/>
                </a:solidFill>
              </a:rPr>
              <a:t>.</a:t>
            </a:r>
          </a:p>
          <a:p>
            <a:pPr lvl="0" algn="just"/>
            <a:r>
              <a:rPr lang="en-US" sz="2200" dirty="0">
                <a:solidFill>
                  <a:prstClr val="black"/>
                </a:solidFill>
              </a:rPr>
              <a:t>U </a:t>
            </a:r>
            <a:r>
              <a:rPr lang="en-US" sz="2200" dirty="0" err="1">
                <a:solidFill>
                  <a:prstClr val="black"/>
                </a:solidFill>
              </a:rPr>
              <a:t>praksi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će</a:t>
            </a:r>
            <a:r>
              <a:rPr lang="en-US" sz="2200" dirty="0">
                <a:solidFill>
                  <a:prstClr val="black"/>
                </a:solidFill>
              </a:rPr>
              <a:t> se </a:t>
            </a:r>
            <a:r>
              <a:rPr lang="en-US" sz="2200" dirty="0" err="1">
                <a:solidFill>
                  <a:prstClr val="black"/>
                </a:solidFill>
              </a:rPr>
              <a:t>primjenjivati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sljedeća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pravila</a:t>
            </a:r>
            <a:r>
              <a:rPr lang="en-US" sz="2200" dirty="0">
                <a:solidFill>
                  <a:prstClr val="black"/>
                </a:solidFill>
              </a:rPr>
              <a:t>: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prstClr val="black"/>
                </a:solidFill>
              </a:rPr>
              <a:t>Povrat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za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osnovnih</a:t>
            </a:r>
            <a:r>
              <a:rPr lang="en-US" sz="2200" dirty="0">
                <a:solidFill>
                  <a:prstClr val="black"/>
                </a:solidFill>
              </a:rPr>
              <a:t> 40 m²: </a:t>
            </a:r>
            <a:r>
              <a:rPr lang="en-US" sz="2200" dirty="0" err="1">
                <a:solidFill>
                  <a:prstClr val="black"/>
                </a:solidFill>
              </a:rPr>
              <a:t>Gleda</a:t>
            </a:r>
            <a:r>
              <a:rPr lang="en-US" sz="2200" dirty="0">
                <a:solidFill>
                  <a:prstClr val="black"/>
                </a:solidFill>
              </a:rPr>
              <a:t> se </a:t>
            </a:r>
            <a:r>
              <a:rPr lang="en-US" sz="2200" dirty="0" err="1">
                <a:solidFill>
                  <a:prstClr val="black"/>
                </a:solidFill>
              </a:rPr>
              <a:t>isključivo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i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jedino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podnosilac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zahtjeva</a:t>
            </a:r>
            <a:r>
              <a:rPr lang="en-US" sz="2200" dirty="0">
                <a:solidFill>
                  <a:prstClr val="black"/>
                </a:solidFill>
              </a:rPr>
              <a:t> (</a:t>
            </a:r>
            <a:r>
              <a:rPr lang="en-US" sz="2200" dirty="0" err="1">
                <a:solidFill>
                  <a:prstClr val="black"/>
                </a:solidFill>
              </a:rPr>
              <a:t>kupac</a:t>
            </a:r>
            <a:r>
              <a:rPr lang="en-US" sz="2200" dirty="0">
                <a:solidFill>
                  <a:prstClr val="black"/>
                </a:solidFill>
              </a:rPr>
              <a:t>). </a:t>
            </a:r>
            <a:r>
              <a:rPr lang="en-US" sz="2200" dirty="0" err="1">
                <a:solidFill>
                  <a:prstClr val="black"/>
                </a:solidFill>
              </a:rPr>
              <a:t>Ako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supruga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na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svom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imenu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nema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i</a:t>
            </a:r>
            <a:r>
              <a:rPr lang="en-US" sz="2200" dirty="0">
                <a:solidFill>
                  <a:prstClr val="black"/>
                </a:solidFill>
              </a:rPr>
              <a:t> u </a:t>
            </a:r>
            <a:r>
              <a:rPr lang="en-US" sz="2200" dirty="0" err="1">
                <a:solidFill>
                  <a:prstClr val="black"/>
                </a:solidFill>
              </a:rPr>
              <a:t>proteklih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sedam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godina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nije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imala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nekretninu</a:t>
            </a:r>
            <a:r>
              <a:rPr lang="en-US" sz="2200" dirty="0">
                <a:solidFill>
                  <a:prstClr val="black"/>
                </a:solidFill>
              </a:rPr>
              <a:t> u </a:t>
            </a:r>
            <a:r>
              <a:rPr lang="en-US" sz="2200" dirty="0" err="1">
                <a:solidFill>
                  <a:prstClr val="black"/>
                </a:solidFill>
              </a:rPr>
              <a:t>svom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vlasništvu</a:t>
            </a:r>
            <a:r>
              <a:rPr lang="en-US" sz="2200" dirty="0">
                <a:solidFill>
                  <a:prstClr val="black"/>
                </a:solidFill>
              </a:rPr>
              <a:t>, </a:t>
            </a:r>
            <a:r>
              <a:rPr lang="en-US" sz="2200" dirty="0" err="1">
                <a:solidFill>
                  <a:prstClr val="black"/>
                </a:solidFill>
              </a:rPr>
              <a:t>zajedničkom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vlasništvu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ili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suvlasništvu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na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teritoriji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BiH</a:t>
            </a:r>
            <a:r>
              <a:rPr lang="en-US" sz="2200" dirty="0">
                <a:solidFill>
                  <a:prstClr val="black"/>
                </a:solidFill>
              </a:rPr>
              <a:t>, </a:t>
            </a:r>
            <a:r>
              <a:rPr lang="en-US" sz="2200" dirty="0" err="1">
                <a:solidFill>
                  <a:prstClr val="black"/>
                </a:solidFill>
              </a:rPr>
              <a:t>ona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ostvaruje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puno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pravo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na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povrat</a:t>
            </a:r>
            <a:r>
              <a:rPr lang="en-US" sz="2200" dirty="0">
                <a:solidFill>
                  <a:prstClr val="black"/>
                </a:solidFill>
              </a:rPr>
              <a:t> PDV-a </a:t>
            </a:r>
            <a:r>
              <a:rPr lang="en-US" sz="2200" dirty="0" err="1">
                <a:solidFill>
                  <a:prstClr val="black"/>
                </a:solidFill>
              </a:rPr>
              <a:t>za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površinu</a:t>
            </a:r>
            <a:r>
              <a:rPr lang="en-US" sz="2200" dirty="0">
                <a:solidFill>
                  <a:prstClr val="black"/>
                </a:solidFill>
              </a:rPr>
              <a:t> do 40 </a:t>
            </a:r>
            <a:r>
              <a:rPr lang="en-US" sz="2200" dirty="0" err="1">
                <a:solidFill>
                  <a:prstClr val="black"/>
                </a:solidFill>
              </a:rPr>
              <a:t>kvadrata</a:t>
            </a:r>
            <a:r>
              <a:rPr lang="en-US" sz="2200" dirty="0">
                <a:solidFill>
                  <a:prstClr val="black"/>
                </a:solidFill>
              </a:rPr>
              <a:t>. </a:t>
            </a:r>
            <a:r>
              <a:rPr lang="en-US" sz="2200" dirty="0" err="1">
                <a:solidFill>
                  <a:prstClr val="black"/>
                </a:solidFill>
              </a:rPr>
              <a:t>Činjenica</a:t>
            </a:r>
            <a:r>
              <a:rPr lang="en-US" sz="2200" dirty="0">
                <a:solidFill>
                  <a:prstClr val="black"/>
                </a:solidFill>
              </a:rPr>
              <a:t> da </a:t>
            </a:r>
            <a:r>
              <a:rPr lang="en-US" sz="2200" dirty="0" err="1">
                <a:solidFill>
                  <a:prstClr val="black"/>
                </a:solidFill>
              </a:rPr>
              <a:t>njen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suprug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posjeduje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stan</a:t>
            </a:r>
            <a:r>
              <a:rPr lang="en-US" sz="2200" dirty="0">
                <a:solidFill>
                  <a:prstClr val="black"/>
                </a:solidFill>
              </a:rPr>
              <a:t> od </a:t>
            </a:r>
            <a:r>
              <a:rPr lang="en-US" sz="2200" dirty="0" err="1">
                <a:solidFill>
                  <a:prstClr val="black"/>
                </a:solidFill>
              </a:rPr>
              <a:t>ranije</a:t>
            </a:r>
            <a:r>
              <a:rPr lang="en-US" sz="2200" dirty="0">
                <a:solidFill>
                  <a:prstClr val="black"/>
                </a:solidFill>
              </a:rPr>
              <a:t>, </a:t>
            </a:r>
            <a:r>
              <a:rPr lang="en-US" sz="2200" dirty="0" err="1">
                <a:solidFill>
                  <a:prstClr val="black"/>
                </a:solidFill>
              </a:rPr>
              <a:t>kao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svoju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posebnu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imovinu</a:t>
            </a:r>
            <a:r>
              <a:rPr lang="en-US" sz="2200" dirty="0">
                <a:solidFill>
                  <a:prstClr val="black"/>
                </a:solidFill>
              </a:rPr>
              <a:t>, </a:t>
            </a:r>
            <a:r>
              <a:rPr lang="en-US" sz="2200" dirty="0" err="1">
                <a:solidFill>
                  <a:prstClr val="black"/>
                </a:solidFill>
              </a:rPr>
              <a:t>uopšte</a:t>
            </a:r>
            <a:r>
              <a:rPr lang="en-US" sz="2200" dirty="0">
                <a:solidFill>
                  <a:prstClr val="black"/>
                </a:solidFill>
              </a:rPr>
              <a:t> ne </a:t>
            </a:r>
            <a:r>
              <a:rPr lang="en-US" sz="2200" dirty="0" err="1">
                <a:solidFill>
                  <a:prstClr val="black"/>
                </a:solidFill>
              </a:rPr>
              <a:t>utiče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na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njeno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lično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pravo</a:t>
            </a:r>
            <a:r>
              <a:rPr lang="en-US" sz="2200" dirty="0">
                <a:solidFill>
                  <a:prstClr val="black"/>
                </a:solidFill>
              </a:rPr>
              <a:t>, </a:t>
            </a:r>
            <a:r>
              <a:rPr lang="en-US" sz="2200" dirty="0" err="1">
                <a:solidFill>
                  <a:prstClr val="black"/>
                </a:solidFill>
              </a:rPr>
              <a:t>niti</a:t>
            </a:r>
            <a:r>
              <a:rPr lang="en-US" sz="2200" dirty="0">
                <a:solidFill>
                  <a:prstClr val="black"/>
                </a:solidFill>
              </a:rPr>
              <a:t> to u </a:t>
            </a:r>
            <a:r>
              <a:rPr lang="en-US" sz="2200" dirty="0" err="1">
                <a:solidFill>
                  <a:prstClr val="black"/>
                </a:solidFill>
              </a:rPr>
              <a:t>ovoj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fazi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zavisi</a:t>
            </a:r>
            <a:r>
              <a:rPr lang="en-US" sz="2200" dirty="0">
                <a:solidFill>
                  <a:prstClr val="black"/>
                </a:solidFill>
              </a:rPr>
              <a:t> od CIPS </a:t>
            </a:r>
            <a:r>
              <a:rPr lang="en-US" sz="2200" dirty="0" err="1">
                <a:solidFill>
                  <a:prstClr val="black"/>
                </a:solidFill>
              </a:rPr>
              <a:t>prijavljene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adrese</a:t>
            </a:r>
            <a:r>
              <a:rPr lang="en-US" sz="2200" dirty="0">
                <a:solidFill>
                  <a:prstClr val="black"/>
                </a:solidFill>
              </a:rPr>
              <a:t>.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prstClr val="black"/>
                </a:solidFill>
              </a:rPr>
              <a:t>Traženje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dodatnih</a:t>
            </a:r>
            <a:r>
              <a:rPr lang="en-US" sz="2200" dirty="0">
                <a:solidFill>
                  <a:prstClr val="black"/>
                </a:solidFill>
              </a:rPr>
              <a:t> 15 m² </a:t>
            </a:r>
            <a:r>
              <a:rPr lang="en-US" sz="2200" dirty="0" err="1">
                <a:solidFill>
                  <a:prstClr val="black"/>
                </a:solidFill>
              </a:rPr>
              <a:t>po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članu</a:t>
            </a:r>
            <a:r>
              <a:rPr lang="en-US" sz="2200" dirty="0">
                <a:solidFill>
                  <a:prstClr val="black"/>
                </a:solidFill>
              </a:rPr>
              <a:t>: </a:t>
            </a:r>
            <a:r>
              <a:rPr lang="en-US" sz="2200" dirty="0" err="1">
                <a:solidFill>
                  <a:prstClr val="black"/>
                </a:solidFill>
              </a:rPr>
              <a:t>Tek</a:t>
            </a:r>
            <a:r>
              <a:rPr lang="en-US" sz="2200" dirty="0">
                <a:solidFill>
                  <a:prstClr val="black"/>
                </a:solidFill>
              </a:rPr>
              <a:t> u </a:t>
            </a:r>
            <a:r>
              <a:rPr lang="en-US" sz="2200" dirty="0" err="1">
                <a:solidFill>
                  <a:prstClr val="black"/>
                </a:solidFill>
              </a:rPr>
              <a:t>slučaju</a:t>
            </a:r>
            <a:r>
              <a:rPr lang="en-US" sz="2200" dirty="0">
                <a:solidFill>
                  <a:prstClr val="black"/>
                </a:solidFill>
              </a:rPr>
              <a:t> da </a:t>
            </a:r>
            <a:r>
              <a:rPr lang="en-US" sz="2200" dirty="0" err="1">
                <a:solidFill>
                  <a:prstClr val="black"/>
                </a:solidFill>
              </a:rPr>
              <a:t>supruga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odluči</a:t>
            </a:r>
            <a:r>
              <a:rPr lang="en-US" sz="2200" dirty="0">
                <a:solidFill>
                  <a:prstClr val="black"/>
                </a:solidFill>
              </a:rPr>
              <a:t> da </a:t>
            </a:r>
            <a:r>
              <a:rPr lang="en-US" sz="2200" dirty="0" err="1">
                <a:solidFill>
                  <a:prstClr val="black"/>
                </a:solidFill>
              </a:rPr>
              <a:t>koristi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pravo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na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povrat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za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veću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kvadraturu</a:t>
            </a:r>
            <a:r>
              <a:rPr lang="en-US" sz="2200" dirty="0">
                <a:solidFill>
                  <a:prstClr val="black"/>
                </a:solidFill>
              </a:rPr>
              <a:t> (</a:t>
            </a:r>
            <a:r>
              <a:rPr lang="en-US" sz="2200" dirty="0" err="1">
                <a:solidFill>
                  <a:prstClr val="black"/>
                </a:solidFill>
              </a:rPr>
              <a:t>odnosno</a:t>
            </a:r>
            <a:r>
              <a:rPr lang="en-US" sz="2200" dirty="0">
                <a:solidFill>
                  <a:prstClr val="black"/>
                </a:solidFill>
              </a:rPr>
              <a:t> da </a:t>
            </a:r>
            <a:r>
              <a:rPr lang="en-US" sz="2200" dirty="0" err="1">
                <a:solidFill>
                  <a:prstClr val="black"/>
                </a:solidFill>
              </a:rPr>
              <a:t>traži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dodatnih</a:t>
            </a:r>
            <a:r>
              <a:rPr lang="en-US" sz="2200" dirty="0">
                <a:solidFill>
                  <a:prstClr val="black"/>
                </a:solidFill>
              </a:rPr>
              <a:t> 15 </a:t>
            </a:r>
            <a:r>
              <a:rPr lang="en-US" sz="2200" dirty="0" err="1">
                <a:solidFill>
                  <a:prstClr val="black"/>
                </a:solidFill>
              </a:rPr>
              <a:t>kvadrata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za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supruga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kao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člana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porodice</a:t>
            </a:r>
            <a:r>
              <a:rPr lang="en-US" sz="2200" dirty="0">
                <a:solidFill>
                  <a:prstClr val="black"/>
                </a:solidFill>
              </a:rPr>
              <a:t>), </a:t>
            </a:r>
            <a:r>
              <a:rPr lang="en-US" sz="2200" dirty="0" err="1">
                <a:solidFill>
                  <a:prstClr val="black"/>
                </a:solidFill>
              </a:rPr>
              <a:t>aktivira</a:t>
            </a:r>
            <a:r>
              <a:rPr lang="en-US" sz="2200" dirty="0">
                <a:solidFill>
                  <a:prstClr val="black"/>
                </a:solidFill>
              </a:rPr>
              <a:t> se </a:t>
            </a:r>
            <a:r>
              <a:rPr lang="en-US" sz="2200" dirty="0" err="1">
                <a:solidFill>
                  <a:prstClr val="black"/>
                </a:solidFill>
              </a:rPr>
              <a:t>definicija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porodičnog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domaćinstva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iz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stava</a:t>
            </a:r>
            <a:r>
              <a:rPr lang="en-US" sz="2200" dirty="0">
                <a:solidFill>
                  <a:prstClr val="black"/>
                </a:solidFill>
              </a:rPr>
              <a:t> (4). Tada bi </a:t>
            </a:r>
            <a:r>
              <a:rPr lang="en-US" sz="2200" dirty="0" err="1">
                <a:solidFill>
                  <a:prstClr val="black"/>
                </a:solidFill>
              </a:rPr>
              <a:t>suprug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morao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imati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isto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mjesto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prebivališta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kao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ona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i</a:t>
            </a:r>
            <a:r>
              <a:rPr lang="en-US" sz="2200" dirty="0">
                <a:solidFill>
                  <a:prstClr val="black"/>
                </a:solidFill>
              </a:rPr>
              <a:t> ne bi </a:t>
            </a:r>
            <a:r>
              <a:rPr lang="en-US" sz="2200" dirty="0" err="1">
                <a:solidFill>
                  <a:prstClr val="black"/>
                </a:solidFill>
              </a:rPr>
              <a:t>smio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posjedovati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nikakvu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nekretninu</a:t>
            </a:r>
            <a:r>
              <a:rPr lang="en-US" sz="2200" dirty="0">
                <a:solidFill>
                  <a:prstClr val="black"/>
                </a:solidFill>
              </a:rPr>
              <a:t> u </a:t>
            </a:r>
            <a:r>
              <a:rPr lang="en-US" sz="2200" dirty="0" err="1">
                <a:solidFill>
                  <a:prstClr val="black"/>
                </a:solidFill>
              </a:rPr>
              <a:t>proteklih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sedam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godina</a:t>
            </a:r>
            <a:r>
              <a:rPr lang="en-US" sz="2200" dirty="0">
                <a:solidFill>
                  <a:prstClr val="black"/>
                </a:solidFill>
              </a:rPr>
              <a:t>. </a:t>
            </a:r>
            <a:r>
              <a:rPr lang="en-US" sz="2200" dirty="0" err="1">
                <a:solidFill>
                  <a:prstClr val="black"/>
                </a:solidFill>
              </a:rPr>
              <a:t>Budući</a:t>
            </a:r>
            <a:r>
              <a:rPr lang="en-US" sz="2200" dirty="0">
                <a:solidFill>
                  <a:prstClr val="black"/>
                </a:solidFill>
              </a:rPr>
              <a:t> da on </a:t>
            </a:r>
            <a:r>
              <a:rPr lang="en-US" sz="2200" dirty="0" err="1">
                <a:solidFill>
                  <a:prstClr val="black"/>
                </a:solidFill>
              </a:rPr>
              <a:t>već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ima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stan</a:t>
            </a:r>
            <a:r>
              <a:rPr lang="en-US" sz="2200" dirty="0">
                <a:solidFill>
                  <a:prstClr val="black"/>
                </a:solidFill>
              </a:rPr>
              <a:t>, </a:t>
            </a:r>
            <a:r>
              <a:rPr lang="en-US" sz="2200" dirty="0" err="1">
                <a:solidFill>
                  <a:prstClr val="black"/>
                </a:solidFill>
              </a:rPr>
              <a:t>supruga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za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njega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jednostavno</a:t>
            </a:r>
            <a:r>
              <a:rPr lang="en-US" sz="2200" dirty="0">
                <a:solidFill>
                  <a:prstClr val="black"/>
                </a:solidFill>
              </a:rPr>
              <a:t> ne </a:t>
            </a:r>
            <a:r>
              <a:rPr lang="en-US" sz="2200" dirty="0" err="1">
                <a:solidFill>
                  <a:prstClr val="black"/>
                </a:solidFill>
              </a:rPr>
              <a:t>može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dobiti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dodatnu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kvadraturu</a:t>
            </a:r>
            <a:r>
              <a:rPr lang="en-US" sz="2200" dirty="0">
                <a:solidFill>
                  <a:prstClr val="black"/>
                </a:solidFill>
              </a:rPr>
              <a:t>, </a:t>
            </a:r>
            <a:r>
              <a:rPr lang="en-US" sz="2200" dirty="0" err="1">
                <a:solidFill>
                  <a:prstClr val="black"/>
                </a:solidFill>
              </a:rPr>
              <a:t>ali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njenih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osnovnih</a:t>
            </a:r>
            <a:r>
              <a:rPr lang="en-US" sz="2200" dirty="0">
                <a:solidFill>
                  <a:prstClr val="black"/>
                </a:solidFill>
              </a:rPr>
              <a:t> 40 </a:t>
            </a:r>
            <a:r>
              <a:rPr lang="en-US" sz="2200" dirty="0" err="1">
                <a:solidFill>
                  <a:prstClr val="black"/>
                </a:solidFill>
              </a:rPr>
              <a:t>kvadrata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ostaje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potpuno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zaštićeno</a:t>
            </a:r>
            <a:r>
              <a:rPr lang="en-US" sz="22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5" y="6329804"/>
            <a:ext cx="613128" cy="38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200269" y="714103"/>
            <a:ext cx="3709880" cy="4815840"/>
          </a:xfrm>
          <a:prstGeom prst="wedgeRect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ŠTA AKO BRAČNI DRUG POSJEDUJE STAN KOJI JE STEKAO PRIJE BRAKA (KAO SVOJU POSEBNU IMOVINU)? GUBI LI SUPRUGA, KAO KUPAC NOVE NEKRETNINE, I TADA PRAVO NA POVRAT PDV-A ZA SVOJIH OSNOVNIH 40 KVADRATA?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0270" y="1593668"/>
            <a:ext cx="4040805" cy="3378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b="1" dirty="0">
              <a:solidFill>
                <a:srgbClr val="00206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940" y="923108"/>
            <a:ext cx="2143424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47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3029" y="714102"/>
            <a:ext cx="7802879" cy="5747657"/>
          </a:xfrm>
          <a:ln w="28575">
            <a:solidFill>
              <a:schemeClr val="accent4"/>
            </a:solidFill>
          </a:ln>
        </p:spPr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en-US" b="1" dirty="0">
                <a:solidFill>
                  <a:srgbClr val="002060"/>
                </a:solidFill>
              </a:rPr>
              <a:t>U OVOM SLUČAJU, SUPRUGA NEMA PRAVO NA POVRAT.</a:t>
            </a:r>
          </a:p>
          <a:p>
            <a:pPr marL="0" lvl="0" indent="0" algn="just"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  <a:endParaRPr lang="sr-Latn-BA" dirty="0">
              <a:solidFill>
                <a:prstClr val="black"/>
              </a:solidFill>
            </a:endParaRPr>
          </a:p>
          <a:p>
            <a:pPr algn="just"/>
            <a:r>
              <a:rPr lang="en-US" dirty="0" err="1">
                <a:solidFill>
                  <a:prstClr val="black"/>
                </a:solidFill>
              </a:rPr>
              <a:t>Porodični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zakon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Federacije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BiH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Porodični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zakon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Republike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Srpske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kao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Porodični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zakon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Brčko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distrikta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BiH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su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potpuno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jasni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usaglašeni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ovom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pitanju</a:t>
            </a:r>
            <a:r>
              <a:rPr lang="en-US" dirty="0">
                <a:solidFill>
                  <a:prstClr val="black"/>
                </a:solidFill>
              </a:rPr>
              <a:t>:</a:t>
            </a:r>
          </a:p>
          <a:p>
            <a:pPr algn="just"/>
            <a:r>
              <a:rPr lang="en-US" b="1" u="sng" dirty="0" err="1">
                <a:solidFill>
                  <a:srgbClr val="FF0000"/>
                </a:solidFill>
              </a:rPr>
              <a:t>Imovina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koju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su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bračni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partneri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stekli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radom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tokom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trajanja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bračne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zajednice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predstavlja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njihovu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zajedničku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imovinu</a:t>
            </a:r>
            <a:r>
              <a:rPr lang="en-US" b="1" u="sng" dirty="0">
                <a:solidFill>
                  <a:srgbClr val="FF0000"/>
                </a:solidFill>
              </a:rPr>
              <a:t>, </a:t>
            </a:r>
            <a:r>
              <a:rPr lang="en-US" b="1" u="sng" dirty="0" err="1">
                <a:solidFill>
                  <a:srgbClr val="FF0000"/>
                </a:solidFill>
              </a:rPr>
              <a:t>odnosno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bračnu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tekovinu</a:t>
            </a:r>
            <a:r>
              <a:rPr lang="en-US" b="1" u="sng" dirty="0">
                <a:solidFill>
                  <a:srgbClr val="FF0000"/>
                </a:solidFill>
              </a:rPr>
              <a:t>. </a:t>
            </a:r>
            <a:endParaRPr lang="sr-Latn-BA" b="1" u="sng" dirty="0">
              <a:solidFill>
                <a:srgbClr val="FF0000"/>
              </a:solidFill>
            </a:endParaRPr>
          </a:p>
          <a:p>
            <a:pPr algn="just"/>
            <a:r>
              <a:rPr lang="en-US" dirty="0">
                <a:solidFill>
                  <a:prstClr val="black"/>
                </a:solidFill>
              </a:rPr>
              <a:t>To </a:t>
            </a:r>
            <a:r>
              <a:rPr lang="en-US" dirty="0" err="1">
                <a:solidFill>
                  <a:prstClr val="black"/>
                </a:solidFill>
              </a:rPr>
              <a:t>znači</a:t>
            </a:r>
            <a:r>
              <a:rPr lang="en-US" dirty="0">
                <a:solidFill>
                  <a:prstClr val="black"/>
                </a:solidFill>
              </a:rPr>
              <a:t> da je </a:t>
            </a:r>
            <a:r>
              <a:rPr lang="en-US" dirty="0" err="1">
                <a:solidFill>
                  <a:prstClr val="black"/>
                </a:solidFill>
              </a:rPr>
              <a:t>supruga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već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zakonski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suvlasnik</a:t>
            </a:r>
            <a:r>
              <a:rPr lang="en-US" dirty="0">
                <a:solidFill>
                  <a:prstClr val="black"/>
                </a:solidFill>
              </a:rPr>
              <a:t> tog </a:t>
            </a:r>
            <a:r>
              <a:rPr lang="en-US" dirty="0" err="1">
                <a:solidFill>
                  <a:prstClr val="black"/>
                </a:solidFill>
              </a:rPr>
              <a:t>stana</a:t>
            </a:r>
            <a:r>
              <a:rPr lang="en-US" dirty="0">
                <a:solidFill>
                  <a:prstClr val="black"/>
                </a:solidFill>
              </a:rPr>
              <a:t>, bez </a:t>
            </a:r>
            <a:r>
              <a:rPr lang="en-US" dirty="0" err="1">
                <a:solidFill>
                  <a:prstClr val="black"/>
                </a:solidFill>
              </a:rPr>
              <a:t>obzira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na</a:t>
            </a:r>
            <a:r>
              <a:rPr lang="en-US" dirty="0">
                <a:solidFill>
                  <a:prstClr val="black"/>
                </a:solidFill>
              </a:rPr>
              <a:t> to </a:t>
            </a:r>
            <a:r>
              <a:rPr lang="en-US" dirty="0" err="1">
                <a:solidFill>
                  <a:prstClr val="black"/>
                </a:solidFill>
              </a:rPr>
              <a:t>što</a:t>
            </a:r>
            <a:r>
              <a:rPr lang="en-US" dirty="0">
                <a:solidFill>
                  <a:prstClr val="black"/>
                </a:solidFill>
              </a:rPr>
              <a:t> je </a:t>
            </a:r>
            <a:r>
              <a:rPr lang="en-US" dirty="0" err="1">
                <a:solidFill>
                  <a:prstClr val="black"/>
                </a:solidFill>
              </a:rPr>
              <a:t>uknjižen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samo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ime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njenog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supruga</a:t>
            </a:r>
            <a:r>
              <a:rPr lang="en-US" dirty="0">
                <a:solidFill>
                  <a:prstClr val="black"/>
                </a:solidFill>
              </a:rPr>
              <a:t>. </a:t>
            </a:r>
            <a:endParaRPr lang="sr-Latn-BA" dirty="0">
              <a:solidFill>
                <a:prstClr val="black"/>
              </a:solidFill>
            </a:endParaRPr>
          </a:p>
          <a:p>
            <a:pPr algn="just"/>
            <a:r>
              <a:rPr lang="en-US" dirty="0" err="1">
                <a:solidFill>
                  <a:prstClr val="black"/>
                </a:solidFill>
              </a:rPr>
              <a:t>Budući</a:t>
            </a:r>
            <a:r>
              <a:rPr lang="en-US" dirty="0">
                <a:solidFill>
                  <a:prstClr val="black"/>
                </a:solidFill>
              </a:rPr>
              <a:t> da U</a:t>
            </a:r>
            <a:r>
              <a:rPr lang="sr-Latn-BA" dirty="0">
                <a:solidFill>
                  <a:prstClr val="black"/>
                </a:solidFill>
              </a:rPr>
              <a:t>IO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provjerava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imovinsko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stanje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svih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članova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domaćinstva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navedenih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kućnoj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listi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unazad</a:t>
            </a:r>
            <a:r>
              <a:rPr lang="en-US" dirty="0">
                <a:solidFill>
                  <a:prstClr val="black"/>
                </a:solidFill>
              </a:rPr>
              <a:t> 7 </a:t>
            </a:r>
            <a:r>
              <a:rPr lang="en-US" dirty="0" err="1">
                <a:solidFill>
                  <a:prstClr val="black"/>
                </a:solidFill>
              </a:rPr>
              <a:t>godina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uvidom</a:t>
            </a:r>
            <a:r>
              <a:rPr lang="en-US" dirty="0">
                <a:solidFill>
                  <a:prstClr val="black"/>
                </a:solidFill>
              </a:rPr>
              <a:t> u </a:t>
            </a:r>
            <a:r>
              <a:rPr lang="en-US" dirty="0" err="1">
                <a:solidFill>
                  <a:prstClr val="black"/>
                </a:solidFill>
              </a:rPr>
              <a:t>registre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odmah</a:t>
            </a:r>
            <a:r>
              <a:rPr lang="en-US" dirty="0">
                <a:solidFill>
                  <a:prstClr val="black"/>
                </a:solidFill>
              </a:rPr>
              <a:t> se </a:t>
            </a:r>
            <a:r>
              <a:rPr lang="en-US" dirty="0" err="1">
                <a:solidFill>
                  <a:prstClr val="black"/>
                </a:solidFill>
              </a:rPr>
              <a:t>utvrđuje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postojanje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bračne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tekovine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čime</a:t>
            </a:r>
            <a:r>
              <a:rPr lang="en-US" dirty="0">
                <a:solidFill>
                  <a:prstClr val="black"/>
                </a:solidFill>
              </a:rPr>
              <a:t> se </a:t>
            </a:r>
            <a:r>
              <a:rPr lang="en-US" dirty="0" err="1">
                <a:solidFill>
                  <a:prstClr val="black"/>
                </a:solidFill>
              </a:rPr>
              <a:t>krši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uslov</a:t>
            </a:r>
            <a:r>
              <a:rPr lang="en-US" dirty="0">
                <a:solidFill>
                  <a:prstClr val="black"/>
                </a:solidFill>
              </a:rPr>
              <a:t> da </a:t>
            </a:r>
            <a:r>
              <a:rPr lang="en-US" dirty="0" err="1">
                <a:solidFill>
                  <a:prstClr val="black"/>
                </a:solidFill>
              </a:rPr>
              <a:t>niko</a:t>
            </a:r>
            <a:r>
              <a:rPr lang="en-US" dirty="0">
                <a:solidFill>
                  <a:prstClr val="black"/>
                </a:solidFill>
              </a:rPr>
              <a:t> u </a:t>
            </a:r>
            <a:r>
              <a:rPr lang="en-US" dirty="0" err="1">
                <a:solidFill>
                  <a:prstClr val="black"/>
                </a:solidFill>
              </a:rPr>
              <a:t>domaćinstvu</a:t>
            </a:r>
            <a:r>
              <a:rPr lang="en-US" dirty="0">
                <a:solidFill>
                  <a:prstClr val="black"/>
                </a:solidFill>
              </a:rPr>
              <a:t> ne </a:t>
            </a:r>
            <a:r>
              <a:rPr lang="en-US" dirty="0" err="1">
                <a:solidFill>
                  <a:prstClr val="black"/>
                </a:solidFill>
              </a:rPr>
              <a:t>posjeduje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stambeni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prostor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5" y="6329804"/>
            <a:ext cx="613128" cy="38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200269" y="714103"/>
            <a:ext cx="3709880" cy="4815840"/>
          </a:xfrm>
          <a:prstGeom prst="wedgeRect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KAKO TRETIRATE IMOVINU STEČENU U BRAKU? AKO SUPRUGA KUPUJE STAN NA SVOJE IME I TO JOJ JE PRVA NEKRETNINA, ALI NJEN SUPRUG VEĆ IMA STAN KOJI JE STEKAO U BRAKU, DA LI ONA IMA PRAVO NA POVRAT PDV-A?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0270" y="1593668"/>
            <a:ext cx="4040805" cy="3378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b="1" dirty="0">
              <a:solidFill>
                <a:srgbClr val="00206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940" y="923108"/>
            <a:ext cx="2143424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61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3029" y="714102"/>
            <a:ext cx="7802879" cy="5747657"/>
          </a:xfrm>
          <a:ln w="28575">
            <a:solidFill>
              <a:schemeClr val="accent4"/>
            </a:solidFill>
          </a:ln>
        </p:spPr>
        <p:txBody>
          <a:bodyPr>
            <a:normAutofit fontScale="62500" lnSpcReduction="20000"/>
          </a:bodyPr>
          <a:lstStyle/>
          <a:p>
            <a:pPr marL="0" lvl="0" indent="0" algn="just">
              <a:buNone/>
            </a:pPr>
            <a:endParaRPr lang="en-US" sz="2900" b="1" dirty="0">
              <a:solidFill>
                <a:srgbClr val="002060"/>
              </a:solidFill>
            </a:endParaRPr>
          </a:p>
          <a:p>
            <a:pPr marL="0" lvl="0" indent="0" algn="just">
              <a:buNone/>
            </a:pPr>
            <a:r>
              <a:rPr lang="en-US" sz="2900" b="1" dirty="0">
                <a:solidFill>
                  <a:srgbClr val="002060"/>
                </a:solidFill>
              </a:rPr>
              <a:t>NE, U TRENUTKU PODNOŠENJA ZAHTJEVA KUPAC NE MORA IMATI PRIJAVLJENO PREBIVALIŠTE NA ADRESI NOVOG STANA. </a:t>
            </a:r>
          </a:p>
          <a:p>
            <a:pPr lvl="0" algn="just"/>
            <a:r>
              <a:rPr lang="en-US" sz="2900" dirty="0" err="1">
                <a:solidFill>
                  <a:prstClr val="black"/>
                </a:solidFill>
              </a:rPr>
              <a:t>Pravilnik</a:t>
            </a:r>
            <a:r>
              <a:rPr lang="en-US" sz="2900" dirty="0">
                <a:solidFill>
                  <a:prstClr val="black"/>
                </a:solidFill>
              </a:rPr>
              <a:t> u </a:t>
            </a:r>
            <a:r>
              <a:rPr lang="en-US" sz="2900" dirty="0" err="1">
                <a:solidFill>
                  <a:prstClr val="black"/>
                </a:solidFill>
              </a:rPr>
              <a:t>stavu</a:t>
            </a:r>
            <a:r>
              <a:rPr lang="en-US" sz="2900" dirty="0">
                <a:solidFill>
                  <a:prstClr val="black"/>
                </a:solidFill>
              </a:rPr>
              <a:t> (1) </a:t>
            </a:r>
            <a:r>
              <a:rPr lang="en-US" sz="2900" dirty="0" err="1">
                <a:solidFill>
                  <a:prstClr val="black"/>
                </a:solidFill>
              </a:rPr>
              <a:t>i</a:t>
            </a:r>
            <a:r>
              <a:rPr lang="en-US" sz="2900" dirty="0">
                <a:solidFill>
                  <a:prstClr val="black"/>
                </a:solidFill>
              </a:rPr>
              <a:t> (2) </a:t>
            </a:r>
            <a:r>
              <a:rPr lang="en-US" sz="2900" dirty="0" err="1">
                <a:solidFill>
                  <a:prstClr val="black"/>
                </a:solidFill>
              </a:rPr>
              <a:t>propisuje</a:t>
            </a:r>
            <a:r>
              <a:rPr lang="en-US" sz="2900" dirty="0">
                <a:solidFill>
                  <a:prstClr val="black"/>
                </a:solidFill>
              </a:rPr>
              <a:t> da </a:t>
            </a:r>
            <a:r>
              <a:rPr lang="en-US" sz="2900" dirty="0" err="1">
                <a:solidFill>
                  <a:prstClr val="black"/>
                </a:solidFill>
              </a:rPr>
              <a:t>kupac</a:t>
            </a:r>
            <a:r>
              <a:rPr lang="en-US" sz="2900" dirty="0">
                <a:solidFill>
                  <a:prstClr val="black"/>
                </a:solidFill>
              </a:rPr>
              <a:t> mora </a:t>
            </a:r>
            <a:r>
              <a:rPr lang="en-US" sz="2900" dirty="0" err="1">
                <a:solidFill>
                  <a:prstClr val="black"/>
                </a:solidFill>
              </a:rPr>
              <a:t>biti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državljanin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BiH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sa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stalnim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mjestom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prebivališta</a:t>
            </a:r>
            <a:r>
              <a:rPr lang="en-US" sz="2900" dirty="0">
                <a:solidFill>
                  <a:prstClr val="black"/>
                </a:solidFill>
              </a:rPr>
              <a:t> u </a:t>
            </a:r>
            <a:r>
              <a:rPr lang="en-US" sz="2900" dirty="0" err="1">
                <a:solidFill>
                  <a:prstClr val="black"/>
                </a:solidFill>
              </a:rPr>
              <a:t>BiH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i</a:t>
            </a:r>
            <a:r>
              <a:rPr lang="en-US" sz="2900" dirty="0">
                <a:solidFill>
                  <a:prstClr val="black"/>
                </a:solidFill>
              </a:rPr>
              <a:t> da u </a:t>
            </a:r>
            <a:r>
              <a:rPr lang="en-US" sz="2900" dirty="0" err="1">
                <a:solidFill>
                  <a:prstClr val="black"/>
                </a:solidFill>
              </a:rPr>
              <a:t>proteklih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sedam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godina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nije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imao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stambenu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nekretninu</a:t>
            </a:r>
            <a:r>
              <a:rPr lang="en-US" sz="2900" dirty="0">
                <a:solidFill>
                  <a:prstClr val="black"/>
                </a:solidFill>
              </a:rPr>
              <a:t> u </a:t>
            </a:r>
            <a:r>
              <a:rPr lang="en-US" sz="2900" dirty="0" err="1">
                <a:solidFill>
                  <a:prstClr val="black"/>
                </a:solidFill>
              </a:rPr>
              <a:t>vlasništvu</a:t>
            </a:r>
            <a:r>
              <a:rPr lang="en-US" sz="2900" dirty="0">
                <a:solidFill>
                  <a:prstClr val="black"/>
                </a:solidFill>
              </a:rPr>
              <a:t>, </a:t>
            </a:r>
            <a:r>
              <a:rPr lang="en-US" sz="2900" dirty="0" err="1">
                <a:solidFill>
                  <a:prstClr val="black"/>
                </a:solidFill>
              </a:rPr>
              <a:t>zajedničkom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vlasništvu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ili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suvlasništvu</a:t>
            </a:r>
            <a:r>
              <a:rPr lang="en-US" sz="2900" dirty="0">
                <a:solidFill>
                  <a:prstClr val="black"/>
                </a:solidFill>
              </a:rPr>
              <a:t>. </a:t>
            </a:r>
          </a:p>
          <a:p>
            <a:pPr lvl="0" algn="just"/>
            <a:r>
              <a:rPr lang="en-US" sz="2900" dirty="0" err="1">
                <a:solidFill>
                  <a:prstClr val="black"/>
                </a:solidFill>
              </a:rPr>
              <a:t>Dakle</a:t>
            </a:r>
            <a:r>
              <a:rPr lang="en-US" sz="2900" dirty="0">
                <a:solidFill>
                  <a:prstClr val="black"/>
                </a:solidFill>
              </a:rPr>
              <a:t>, </a:t>
            </a:r>
            <a:r>
              <a:rPr lang="en-US" sz="2900" b="1" u="sng" dirty="0" err="1">
                <a:solidFill>
                  <a:srgbClr val="FF0000"/>
                </a:solidFill>
              </a:rPr>
              <a:t>uslov</a:t>
            </a:r>
            <a:r>
              <a:rPr lang="en-US" sz="2900" b="1" u="sng" dirty="0">
                <a:solidFill>
                  <a:srgbClr val="FF0000"/>
                </a:solidFill>
              </a:rPr>
              <a:t> je da </a:t>
            </a:r>
            <a:r>
              <a:rPr lang="en-US" sz="2900" b="1" u="sng" dirty="0" err="1">
                <a:solidFill>
                  <a:srgbClr val="FF0000"/>
                </a:solidFill>
              </a:rPr>
              <a:t>građanin</a:t>
            </a:r>
            <a:r>
              <a:rPr lang="en-US" sz="2900" b="1" u="sng" dirty="0">
                <a:solidFill>
                  <a:srgbClr val="FF0000"/>
                </a:solidFill>
              </a:rPr>
              <a:t> </a:t>
            </a:r>
            <a:r>
              <a:rPr lang="en-US" sz="2900" b="1" u="sng" dirty="0" err="1">
                <a:solidFill>
                  <a:srgbClr val="FF0000"/>
                </a:solidFill>
              </a:rPr>
              <a:t>ima</a:t>
            </a:r>
            <a:r>
              <a:rPr lang="en-US" sz="2900" b="1" u="sng" dirty="0">
                <a:solidFill>
                  <a:srgbClr val="FF0000"/>
                </a:solidFill>
              </a:rPr>
              <a:t> </a:t>
            </a:r>
            <a:r>
              <a:rPr lang="en-US" sz="2900" b="1" u="sng" dirty="0" err="1">
                <a:solidFill>
                  <a:srgbClr val="FF0000"/>
                </a:solidFill>
              </a:rPr>
              <a:t>bilo</a:t>
            </a:r>
            <a:r>
              <a:rPr lang="en-US" sz="2900" b="1" u="sng" dirty="0">
                <a:solidFill>
                  <a:srgbClr val="FF0000"/>
                </a:solidFill>
              </a:rPr>
              <a:t> </a:t>
            </a:r>
            <a:r>
              <a:rPr lang="en-US" sz="2900" b="1" u="sng" dirty="0" err="1">
                <a:solidFill>
                  <a:srgbClr val="FF0000"/>
                </a:solidFill>
              </a:rPr>
              <a:t>koje</a:t>
            </a:r>
            <a:r>
              <a:rPr lang="en-US" sz="2900" b="1" u="sng" dirty="0">
                <a:solidFill>
                  <a:srgbClr val="FF0000"/>
                </a:solidFill>
              </a:rPr>
              <a:t> </a:t>
            </a:r>
            <a:r>
              <a:rPr lang="en-US" sz="2900" b="1" u="sng" dirty="0" err="1">
                <a:solidFill>
                  <a:srgbClr val="FF0000"/>
                </a:solidFill>
              </a:rPr>
              <a:t>važeće</a:t>
            </a:r>
            <a:r>
              <a:rPr lang="en-US" sz="2900" b="1" u="sng" dirty="0">
                <a:solidFill>
                  <a:srgbClr val="FF0000"/>
                </a:solidFill>
              </a:rPr>
              <a:t> </a:t>
            </a:r>
            <a:r>
              <a:rPr lang="en-US" sz="2900" b="1" u="sng" dirty="0" err="1">
                <a:solidFill>
                  <a:srgbClr val="FF0000"/>
                </a:solidFill>
              </a:rPr>
              <a:t>prebivalište</a:t>
            </a:r>
            <a:r>
              <a:rPr lang="en-US" sz="2900" b="1" u="sng" dirty="0">
                <a:solidFill>
                  <a:srgbClr val="FF0000"/>
                </a:solidFill>
              </a:rPr>
              <a:t> </a:t>
            </a:r>
            <a:r>
              <a:rPr lang="en-US" sz="2900" b="1" u="sng" dirty="0" err="1">
                <a:solidFill>
                  <a:srgbClr val="FF0000"/>
                </a:solidFill>
              </a:rPr>
              <a:t>na</a:t>
            </a:r>
            <a:r>
              <a:rPr lang="en-US" sz="2900" b="1" u="sng" dirty="0">
                <a:solidFill>
                  <a:srgbClr val="FF0000"/>
                </a:solidFill>
              </a:rPr>
              <a:t> </a:t>
            </a:r>
            <a:r>
              <a:rPr lang="en-US" sz="2900" b="1" u="sng" dirty="0" err="1">
                <a:solidFill>
                  <a:srgbClr val="FF0000"/>
                </a:solidFill>
              </a:rPr>
              <a:t>teritoriji</a:t>
            </a:r>
            <a:r>
              <a:rPr lang="en-US" sz="2900" b="1" u="sng" dirty="0">
                <a:solidFill>
                  <a:srgbClr val="FF0000"/>
                </a:solidFill>
              </a:rPr>
              <a:t> </a:t>
            </a:r>
            <a:r>
              <a:rPr lang="en-US" sz="2900" b="1" u="sng" dirty="0" err="1">
                <a:solidFill>
                  <a:srgbClr val="FF0000"/>
                </a:solidFill>
              </a:rPr>
              <a:t>Bosne</a:t>
            </a:r>
            <a:r>
              <a:rPr lang="en-US" sz="2900" b="1" u="sng" dirty="0">
                <a:solidFill>
                  <a:srgbClr val="FF0000"/>
                </a:solidFill>
              </a:rPr>
              <a:t> </a:t>
            </a:r>
            <a:r>
              <a:rPr lang="en-US" sz="2900" b="1" u="sng" dirty="0" err="1">
                <a:solidFill>
                  <a:srgbClr val="FF0000"/>
                </a:solidFill>
              </a:rPr>
              <a:t>i</a:t>
            </a:r>
            <a:r>
              <a:rPr lang="en-US" sz="2900" b="1" u="sng" dirty="0">
                <a:solidFill>
                  <a:srgbClr val="FF0000"/>
                </a:solidFill>
              </a:rPr>
              <a:t> </a:t>
            </a:r>
            <a:r>
              <a:rPr lang="en-US" sz="2900" b="1" u="sng" dirty="0" err="1">
                <a:solidFill>
                  <a:srgbClr val="FF0000"/>
                </a:solidFill>
              </a:rPr>
              <a:t>Hercegovine</a:t>
            </a:r>
            <a:r>
              <a:rPr lang="en-US" sz="2900" dirty="0">
                <a:solidFill>
                  <a:prstClr val="black"/>
                </a:solidFill>
              </a:rPr>
              <a:t>.</a:t>
            </a:r>
            <a:endParaRPr lang="sr-Latn-BA" sz="2900" dirty="0">
              <a:solidFill>
                <a:prstClr val="black"/>
              </a:solidFill>
            </a:endParaRPr>
          </a:p>
          <a:p>
            <a:pPr lvl="0" algn="just"/>
            <a:r>
              <a:rPr lang="en-US" sz="2900" dirty="0">
                <a:solidFill>
                  <a:prstClr val="black"/>
                </a:solidFill>
              </a:rPr>
              <a:t>U </a:t>
            </a:r>
            <a:r>
              <a:rPr lang="en-US" sz="2900" dirty="0" err="1">
                <a:solidFill>
                  <a:prstClr val="black"/>
                </a:solidFill>
              </a:rPr>
              <a:t>praksi</a:t>
            </a:r>
            <a:r>
              <a:rPr lang="en-US" sz="2900" dirty="0">
                <a:solidFill>
                  <a:prstClr val="black"/>
                </a:solidFill>
              </a:rPr>
              <a:t> je to </a:t>
            </a:r>
            <a:r>
              <a:rPr lang="en-US" sz="2900" dirty="0" err="1">
                <a:solidFill>
                  <a:prstClr val="black"/>
                </a:solidFill>
              </a:rPr>
              <a:t>potpuno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logično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iz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dva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operativna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razloga</a:t>
            </a:r>
            <a:r>
              <a:rPr lang="en-US" sz="2900" dirty="0">
                <a:solidFill>
                  <a:prstClr val="black"/>
                </a:solidFill>
              </a:rPr>
              <a:t>:</a:t>
            </a:r>
            <a:endParaRPr lang="sr-Latn-BA" sz="2900" dirty="0">
              <a:solidFill>
                <a:prstClr val="black"/>
              </a:solidFill>
            </a:endParaRPr>
          </a:p>
          <a:p>
            <a:pPr lvl="1" algn="just"/>
            <a:r>
              <a:rPr lang="en-US" dirty="0" err="1">
                <a:solidFill>
                  <a:prstClr val="black"/>
                </a:solidFill>
              </a:rPr>
              <a:t>Proces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uknjižbe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useljenja</a:t>
            </a:r>
            <a:r>
              <a:rPr lang="en-US" dirty="0">
                <a:solidFill>
                  <a:prstClr val="black"/>
                </a:solidFill>
              </a:rPr>
              <a:t>: </a:t>
            </a:r>
            <a:r>
              <a:rPr lang="en-US" dirty="0" err="1">
                <a:solidFill>
                  <a:prstClr val="black"/>
                </a:solidFill>
              </a:rPr>
              <a:t>Povrat</a:t>
            </a:r>
            <a:r>
              <a:rPr lang="en-US" dirty="0">
                <a:solidFill>
                  <a:prstClr val="black"/>
                </a:solidFill>
              </a:rPr>
              <a:t> se </a:t>
            </a:r>
            <a:r>
              <a:rPr lang="en-US" dirty="0" err="1">
                <a:solidFill>
                  <a:prstClr val="black"/>
                </a:solidFill>
              </a:rPr>
              <a:t>traži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za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novoizgrađene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stanove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uknjižene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nakon</a:t>
            </a:r>
            <a:r>
              <a:rPr lang="en-US" dirty="0">
                <a:solidFill>
                  <a:prstClr val="black"/>
                </a:solidFill>
              </a:rPr>
              <a:t> 12. </a:t>
            </a:r>
            <a:r>
              <a:rPr lang="en-US" dirty="0" err="1">
                <a:solidFill>
                  <a:prstClr val="black"/>
                </a:solidFill>
              </a:rPr>
              <a:t>aprila</a:t>
            </a:r>
            <a:r>
              <a:rPr lang="en-US" dirty="0">
                <a:solidFill>
                  <a:prstClr val="black"/>
                </a:solidFill>
              </a:rPr>
              <a:t> 2025. </a:t>
            </a:r>
            <a:r>
              <a:rPr lang="en-US" dirty="0" err="1">
                <a:solidFill>
                  <a:prstClr val="black"/>
                </a:solidFill>
              </a:rPr>
              <a:t>godine</a:t>
            </a:r>
            <a:r>
              <a:rPr lang="en-US" dirty="0">
                <a:solidFill>
                  <a:prstClr val="black"/>
                </a:solidFill>
              </a:rPr>
              <a:t>. </a:t>
            </a:r>
            <a:r>
              <a:rPr lang="en-US" dirty="0" err="1">
                <a:solidFill>
                  <a:prstClr val="black"/>
                </a:solidFill>
              </a:rPr>
              <a:t>Često</a:t>
            </a:r>
            <a:r>
              <a:rPr lang="en-US" dirty="0">
                <a:solidFill>
                  <a:prstClr val="black"/>
                </a:solidFill>
              </a:rPr>
              <a:t> u </a:t>
            </a:r>
            <a:r>
              <a:rPr lang="en-US" dirty="0" err="1">
                <a:solidFill>
                  <a:prstClr val="black"/>
                </a:solidFill>
              </a:rPr>
              <a:t>trenutku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predaje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zahtjeva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zgrada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tek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prolazi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tehnički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prijem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rješava</a:t>
            </a:r>
            <a:r>
              <a:rPr lang="en-US" dirty="0">
                <a:solidFill>
                  <a:prstClr val="black"/>
                </a:solidFill>
              </a:rPr>
              <a:t> se </a:t>
            </a:r>
            <a:r>
              <a:rPr lang="en-US" dirty="0" err="1">
                <a:solidFill>
                  <a:prstClr val="black"/>
                </a:solidFill>
              </a:rPr>
              <a:t>adresni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sistem</a:t>
            </a:r>
            <a:r>
              <a:rPr lang="en-US" dirty="0">
                <a:solidFill>
                  <a:prstClr val="black"/>
                </a:solidFill>
              </a:rPr>
              <a:t> u </a:t>
            </a:r>
            <a:r>
              <a:rPr lang="en-US" dirty="0" err="1">
                <a:solidFill>
                  <a:prstClr val="black"/>
                </a:solidFill>
              </a:rPr>
              <a:t>opštini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ili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sam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kupac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još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uvijek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vrši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unutrašnje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radove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opremanje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stana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zbog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čega</a:t>
            </a:r>
            <a:r>
              <a:rPr lang="en-US" dirty="0">
                <a:solidFill>
                  <a:prstClr val="black"/>
                </a:solidFill>
              </a:rPr>
              <a:t> se </a:t>
            </a:r>
            <a:r>
              <a:rPr lang="en-US" dirty="0" err="1">
                <a:solidFill>
                  <a:prstClr val="black"/>
                </a:solidFill>
              </a:rPr>
              <a:t>još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nije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fizički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preselio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niti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odjavio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sa</a:t>
            </a:r>
            <a:r>
              <a:rPr lang="en-US" dirty="0">
                <a:solidFill>
                  <a:prstClr val="black"/>
                </a:solidFill>
              </a:rPr>
              <a:t> stare </a:t>
            </a:r>
            <a:r>
              <a:rPr lang="en-US" dirty="0" err="1">
                <a:solidFill>
                  <a:prstClr val="black"/>
                </a:solidFill>
              </a:rPr>
              <a:t>adrese</a:t>
            </a:r>
            <a:r>
              <a:rPr lang="en-US" dirty="0">
                <a:solidFill>
                  <a:prstClr val="black"/>
                </a:solidFill>
              </a:rPr>
              <a:t>.</a:t>
            </a:r>
            <a:endParaRPr lang="sr-Latn-BA" dirty="0">
              <a:solidFill>
                <a:prstClr val="black"/>
              </a:solidFill>
            </a:endParaRPr>
          </a:p>
          <a:p>
            <a:pPr lvl="1" algn="just"/>
            <a:r>
              <a:rPr lang="en-US" dirty="0" err="1">
                <a:solidFill>
                  <a:prstClr val="black"/>
                </a:solidFill>
              </a:rPr>
              <a:t>Zajednička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adresa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za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dodatne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kvadrate</a:t>
            </a:r>
            <a:r>
              <a:rPr lang="en-US" dirty="0">
                <a:solidFill>
                  <a:prstClr val="black"/>
                </a:solidFill>
              </a:rPr>
              <a:t>: </a:t>
            </a:r>
            <a:r>
              <a:rPr lang="en-US" dirty="0" err="1">
                <a:solidFill>
                  <a:prstClr val="black"/>
                </a:solidFill>
              </a:rPr>
              <a:t>Ako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kupac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traži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dodatnih</a:t>
            </a:r>
            <a:r>
              <a:rPr lang="en-US" dirty="0">
                <a:solidFill>
                  <a:prstClr val="black"/>
                </a:solidFill>
              </a:rPr>
              <a:t> 15 m² </a:t>
            </a:r>
            <a:r>
              <a:rPr lang="en-US" dirty="0" err="1">
                <a:solidFill>
                  <a:prstClr val="black"/>
                </a:solidFill>
              </a:rPr>
              <a:t>po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članu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domaćinstva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stav</a:t>
            </a:r>
            <a:r>
              <a:rPr lang="en-US" dirty="0">
                <a:solidFill>
                  <a:prstClr val="black"/>
                </a:solidFill>
              </a:rPr>
              <a:t> (4) </a:t>
            </a:r>
            <a:r>
              <a:rPr lang="en-US" dirty="0" err="1">
                <a:solidFill>
                  <a:prstClr val="black"/>
                </a:solidFill>
              </a:rPr>
              <a:t>Pravilnika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zahtijeva</a:t>
            </a:r>
            <a:r>
              <a:rPr lang="en-US" dirty="0">
                <a:solidFill>
                  <a:prstClr val="black"/>
                </a:solidFill>
              </a:rPr>
              <a:t> da </a:t>
            </a:r>
            <a:r>
              <a:rPr lang="en-US" dirty="0" err="1">
                <a:solidFill>
                  <a:prstClr val="black"/>
                </a:solidFill>
              </a:rPr>
              <a:t>članovi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porodice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imaju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isto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mjesto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prebivališta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kao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kupac</a:t>
            </a:r>
            <a:r>
              <a:rPr lang="en-US" dirty="0">
                <a:solidFill>
                  <a:prstClr val="black"/>
                </a:solidFill>
              </a:rPr>
              <a:t>. To </a:t>
            </a:r>
            <a:r>
              <a:rPr lang="en-US" dirty="0" err="1">
                <a:solidFill>
                  <a:prstClr val="black"/>
                </a:solidFill>
              </a:rPr>
              <a:t>znači</a:t>
            </a:r>
            <a:r>
              <a:rPr lang="en-US" dirty="0">
                <a:solidFill>
                  <a:prstClr val="black"/>
                </a:solidFill>
              </a:rPr>
              <a:t> da u </a:t>
            </a:r>
            <a:r>
              <a:rPr lang="en-US" dirty="0" err="1">
                <a:solidFill>
                  <a:prstClr val="black"/>
                </a:solidFill>
              </a:rPr>
              <a:t>momentu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podnošenja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zahtjeva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kupac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njegova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porodica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moraju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imati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istu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adresu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na</a:t>
            </a:r>
            <a:r>
              <a:rPr lang="en-US" dirty="0">
                <a:solidFill>
                  <a:prstClr val="black"/>
                </a:solidFill>
              </a:rPr>
              <a:t> CIPS-u (</a:t>
            </a:r>
            <a:r>
              <a:rPr lang="en-US" dirty="0" err="1">
                <a:solidFill>
                  <a:prstClr val="black"/>
                </a:solidFill>
              </a:rPr>
              <a:t>npr</a:t>
            </a:r>
            <a:r>
              <a:rPr lang="en-US" dirty="0">
                <a:solidFill>
                  <a:prstClr val="black"/>
                </a:solidFill>
              </a:rPr>
              <a:t>. </a:t>
            </a:r>
            <a:r>
              <a:rPr lang="en-US" dirty="0" err="1">
                <a:solidFill>
                  <a:prstClr val="black"/>
                </a:solidFill>
              </a:rPr>
              <a:t>adresa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kojoj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trenutno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žive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kao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podstanari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ili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kod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roditelja</a:t>
            </a:r>
            <a:r>
              <a:rPr lang="en-US" dirty="0">
                <a:solidFill>
                  <a:prstClr val="black"/>
                </a:solidFill>
              </a:rPr>
              <a:t>), a ne </a:t>
            </a:r>
            <a:r>
              <a:rPr lang="en-US" dirty="0" err="1">
                <a:solidFill>
                  <a:prstClr val="black"/>
                </a:solidFill>
              </a:rPr>
              <a:t>nužno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adresi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novog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stana</a:t>
            </a:r>
            <a:r>
              <a:rPr lang="en-US" dirty="0">
                <a:solidFill>
                  <a:prstClr val="black"/>
                </a:solidFill>
              </a:rPr>
              <a:t>.</a:t>
            </a:r>
            <a:endParaRPr lang="sr-Latn-BA" dirty="0">
              <a:solidFill>
                <a:prstClr val="black"/>
              </a:solidFill>
            </a:endParaRPr>
          </a:p>
          <a:p>
            <a:pPr lvl="0" algn="just"/>
            <a:r>
              <a:rPr lang="en-US" sz="2900" dirty="0" err="1">
                <a:solidFill>
                  <a:prstClr val="black"/>
                </a:solidFill>
              </a:rPr>
              <a:t>Uprava</a:t>
            </a:r>
            <a:r>
              <a:rPr lang="en-US" sz="2900" dirty="0">
                <a:solidFill>
                  <a:prstClr val="black"/>
                </a:solidFill>
              </a:rPr>
              <a:t> ne </a:t>
            </a:r>
            <a:r>
              <a:rPr lang="en-US" sz="2900" dirty="0" err="1">
                <a:solidFill>
                  <a:prstClr val="black"/>
                </a:solidFill>
              </a:rPr>
              <a:t>uslovljava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odobravanje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povrata</a:t>
            </a:r>
            <a:r>
              <a:rPr lang="en-US" sz="2900" dirty="0">
                <a:solidFill>
                  <a:prstClr val="black"/>
                </a:solidFill>
              </a:rPr>
              <a:t> PDV-a </a:t>
            </a:r>
            <a:r>
              <a:rPr lang="en-US" sz="2900" dirty="0" err="1">
                <a:solidFill>
                  <a:prstClr val="black"/>
                </a:solidFill>
              </a:rPr>
              <a:t>prethodnim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preseljenjem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i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promjenom</a:t>
            </a:r>
            <a:r>
              <a:rPr lang="en-US" sz="2900" dirty="0">
                <a:solidFill>
                  <a:prstClr val="black"/>
                </a:solidFill>
              </a:rPr>
              <a:t> CIPS-a </a:t>
            </a:r>
            <a:r>
              <a:rPr lang="en-US" sz="2900" dirty="0" err="1">
                <a:solidFill>
                  <a:prstClr val="black"/>
                </a:solidFill>
              </a:rPr>
              <a:t>na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adresu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nove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nekretnine</a:t>
            </a:r>
            <a:r>
              <a:rPr lang="en-US" sz="2900" dirty="0">
                <a:solidFill>
                  <a:prstClr val="black"/>
                </a:solidFill>
              </a:rPr>
              <a:t>. Ono </a:t>
            </a:r>
            <a:r>
              <a:rPr lang="en-US" sz="2900" dirty="0" err="1">
                <a:solidFill>
                  <a:prstClr val="black"/>
                </a:solidFill>
              </a:rPr>
              <a:t>što</a:t>
            </a:r>
            <a:r>
              <a:rPr lang="en-US" sz="2900" dirty="0">
                <a:solidFill>
                  <a:prstClr val="black"/>
                </a:solidFill>
              </a:rPr>
              <a:t> je </a:t>
            </a:r>
            <a:r>
              <a:rPr lang="en-US" sz="2900" dirty="0" err="1">
                <a:solidFill>
                  <a:prstClr val="black"/>
                </a:solidFill>
              </a:rPr>
              <a:t>ključno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jeste</a:t>
            </a:r>
            <a:r>
              <a:rPr lang="en-US" sz="2900" dirty="0">
                <a:solidFill>
                  <a:prstClr val="black"/>
                </a:solidFill>
              </a:rPr>
              <a:t> da </a:t>
            </a:r>
            <a:r>
              <a:rPr lang="en-US" sz="2900" dirty="0" err="1">
                <a:solidFill>
                  <a:prstClr val="black"/>
                </a:solidFill>
              </a:rPr>
              <a:t>kupac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ispunjava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uslov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neposjedovanja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druge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imovine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unazad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sedam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godina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i</a:t>
            </a:r>
            <a:r>
              <a:rPr lang="en-US" sz="2900" dirty="0">
                <a:solidFill>
                  <a:prstClr val="black"/>
                </a:solidFill>
              </a:rPr>
              <a:t> da </a:t>
            </a:r>
            <a:r>
              <a:rPr lang="en-US" sz="2900" dirty="0" err="1">
                <a:solidFill>
                  <a:prstClr val="black"/>
                </a:solidFill>
              </a:rPr>
              <a:t>dostavi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urednu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dokumentaciju</a:t>
            </a:r>
            <a:r>
              <a:rPr lang="en-US" sz="29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5" y="6329804"/>
            <a:ext cx="613128" cy="38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200269" y="714102"/>
            <a:ext cx="3709880" cy="5103223"/>
          </a:xfrm>
          <a:prstGeom prst="wedgeRect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 LI KUPAC PRVOG STANA, U TRENUTKU PODNOŠENJA ZAHTJEVA, MORA IMATI PRIJAVLJENO PREBIVALIŠTE (CIPS PRIJAVU) UPRAVO NA ADRESI TOG NOVOG STANA ZA KOJI TRAŽI POVRAT PDV-A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0270" y="1593668"/>
            <a:ext cx="4040805" cy="3378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b="1" dirty="0">
              <a:solidFill>
                <a:srgbClr val="00206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940" y="923108"/>
            <a:ext cx="2143424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50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3029" y="714102"/>
            <a:ext cx="7802879" cy="5747657"/>
          </a:xfrm>
          <a:ln w="28575">
            <a:solidFill>
              <a:schemeClr val="accent4"/>
            </a:solidFill>
          </a:ln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en-US" sz="2900" b="1" dirty="0">
                <a:solidFill>
                  <a:srgbClr val="002060"/>
                </a:solidFill>
              </a:rPr>
              <a:t>NE, ZAHTJEV SE NE MOŽE PODNIJETI ZA STAN KOJI JE U FAZI IZGRADNJE. </a:t>
            </a:r>
          </a:p>
          <a:p>
            <a:pPr lvl="0" algn="just"/>
            <a:r>
              <a:rPr lang="en-US" sz="2900" dirty="0" err="1">
                <a:solidFill>
                  <a:prstClr val="black"/>
                </a:solidFill>
              </a:rPr>
              <a:t>Pravilnik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izričito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nalaže</a:t>
            </a:r>
            <a:r>
              <a:rPr lang="en-US" sz="2900" dirty="0">
                <a:solidFill>
                  <a:prstClr val="black"/>
                </a:solidFill>
              </a:rPr>
              <a:t> da </a:t>
            </a:r>
            <a:r>
              <a:rPr lang="en-US" sz="2900" dirty="0" err="1">
                <a:solidFill>
                  <a:prstClr val="black"/>
                </a:solidFill>
              </a:rPr>
              <a:t>kupac</a:t>
            </a:r>
            <a:r>
              <a:rPr lang="en-US" sz="2900" dirty="0">
                <a:solidFill>
                  <a:prstClr val="black"/>
                </a:solidFill>
              </a:rPr>
              <a:t> u </a:t>
            </a:r>
            <a:r>
              <a:rPr lang="en-US" sz="2900" dirty="0" err="1">
                <a:solidFill>
                  <a:prstClr val="black"/>
                </a:solidFill>
              </a:rPr>
              <a:t>trenutku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podnošenja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zahtjeva</a:t>
            </a:r>
            <a:r>
              <a:rPr lang="en-US" sz="2900" dirty="0">
                <a:solidFill>
                  <a:prstClr val="black"/>
                </a:solidFill>
              </a:rPr>
              <a:t> mora </a:t>
            </a:r>
            <a:r>
              <a:rPr lang="en-US" sz="2900" dirty="0" err="1">
                <a:solidFill>
                  <a:prstClr val="black"/>
                </a:solidFill>
              </a:rPr>
              <a:t>posjedovati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dokaz</a:t>
            </a:r>
            <a:r>
              <a:rPr lang="en-US" sz="2900" dirty="0">
                <a:solidFill>
                  <a:prstClr val="black"/>
                </a:solidFill>
              </a:rPr>
              <a:t> da je </a:t>
            </a:r>
            <a:r>
              <a:rPr lang="en-US" sz="2900" dirty="0" err="1">
                <a:solidFill>
                  <a:prstClr val="black"/>
                </a:solidFill>
              </a:rPr>
              <a:t>nekretnina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već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prijavljena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i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evidentirana</a:t>
            </a:r>
            <a:r>
              <a:rPr lang="en-US" sz="2900" dirty="0">
                <a:solidFill>
                  <a:prstClr val="black"/>
                </a:solidFill>
              </a:rPr>
              <a:t> u </a:t>
            </a:r>
            <a:r>
              <a:rPr lang="en-US" sz="2900" dirty="0" err="1">
                <a:solidFill>
                  <a:prstClr val="black"/>
                </a:solidFill>
              </a:rPr>
              <a:t>službenim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evidencijama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kod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nadležnog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organa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za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imovinsko-pravne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odnose</a:t>
            </a:r>
            <a:r>
              <a:rPr lang="en-US" sz="2900" dirty="0">
                <a:solidFill>
                  <a:prstClr val="black"/>
                </a:solidFill>
              </a:rPr>
              <a:t>. </a:t>
            </a:r>
            <a:r>
              <a:rPr lang="en-US" sz="2900" dirty="0" err="1">
                <a:solidFill>
                  <a:prstClr val="black"/>
                </a:solidFill>
              </a:rPr>
              <a:t>Zato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upućujemo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važan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apel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građanima</a:t>
            </a:r>
            <a:r>
              <a:rPr lang="en-US" sz="2900" dirty="0">
                <a:solidFill>
                  <a:prstClr val="black"/>
                </a:solidFill>
              </a:rPr>
              <a:t> da ne </a:t>
            </a:r>
            <a:r>
              <a:rPr lang="en-US" sz="2900" dirty="0" err="1">
                <a:solidFill>
                  <a:prstClr val="black"/>
                </a:solidFill>
              </a:rPr>
              <a:t>podnose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zahtjeve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za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povrat</a:t>
            </a:r>
            <a:r>
              <a:rPr lang="en-US" sz="2900" dirty="0">
                <a:solidFill>
                  <a:prstClr val="black"/>
                </a:solidFill>
              </a:rPr>
              <a:t> PDV-a </a:t>
            </a:r>
            <a:r>
              <a:rPr lang="en-US" sz="2900" dirty="0" err="1">
                <a:solidFill>
                  <a:prstClr val="black"/>
                </a:solidFill>
              </a:rPr>
              <a:t>sve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dok</a:t>
            </a:r>
            <a:r>
              <a:rPr lang="en-US" sz="2900" dirty="0">
                <a:solidFill>
                  <a:prstClr val="black"/>
                </a:solidFill>
              </a:rPr>
              <a:t> se ne </a:t>
            </a:r>
            <a:r>
              <a:rPr lang="en-US" sz="2900" dirty="0" err="1">
                <a:solidFill>
                  <a:prstClr val="black"/>
                </a:solidFill>
              </a:rPr>
              <a:t>završi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kompletan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proces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izgradnje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i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dok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stan</a:t>
            </a:r>
            <a:r>
              <a:rPr lang="en-US" sz="2900" dirty="0">
                <a:solidFill>
                  <a:prstClr val="black"/>
                </a:solidFill>
              </a:rPr>
              <a:t> ne </a:t>
            </a:r>
            <a:r>
              <a:rPr lang="en-US" sz="2900" dirty="0" err="1">
                <a:solidFill>
                  <a:prstClr val="black"/>
                </a:solidFill>
              </a:rPr>
              <a:t>bude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zvanično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upisan</a:t>
            </a:r>
            <a:r>
              <a:rPr lang="en-US" sz="2900" dirty="0">
                <a:solidFill>
                  <a:prstClr val="black"/>
                </a:solidFill>
              </a:rPr>
              <a:t> u </a:t>
            </a:r>
            <a:r>
              <a:rPr lang="en-US" sz="2900" dirty="0" err="1">
                <a:solidFill>
                  <a:prstClr val="black"/>
                </a:solidFill>
              </a:rPr>
              <a:t>javne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registre</a:t>
            </a:r>
            <a:r>
              <a:rPr lang="en-US" sz="2900" dirty="0">
                <a:solidFill>
                  <a:prstClr val="black"/>
                </a:solidFill>
              </a:rPr>
              <a:t>. </a:t>
            </a:r>
            <a:r>
              <a:rPr lang="en-US" sz="2900" dirty="0" err="1">
                <a:solidFill>
                  <a:prstClr val="black"/>
                </a:solidFill>
              </a:rPr>
              <a:t>Tek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kada</a:t>
            </a:r>
            <a:r>
              <a:rPr lang="en-US" sz="2900" dirty="0">
                <a:solidFill>
                  <a:prstClr val="black"/>
                </a:solidFill>
              </a:rPr>
              <a:t> se </a:t>
            </a:r>
            <a:r>
              <a:rPr lang="en-US" sz="2900" dirty="0" err="1">
                <a:solidFill>
                  <a:prstClr val="black"/>
                </a:solidFill>
              </a:rPr>
              <a:t>izvrši</a:t>
            </a:r>
            <a:r>
              <a:rPr lang="en-US" sz="2900" dirty="0">
                <a:solidFill>
                  <a:prstClr val="black"/>
                </a:solidFill>
              </a:rPr>
              <a:t> to </a:t>
            </a:r>
            <a:r>
              <a:rPr lang="en-US" sz="2900" dirty="0" err="1">
                <a:solidFill>
                  <a:prstClr val="black"/>
                </a:solidFill>
              </a:rPr>
              <a:t>evidentiranje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i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nekretnina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dobije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svoj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pravni</a:t>
            </a:r>
            <a:r>
              <a:rPr lang="en-US" sz="2900" dirty="0">
                <a:solidFill>
                  <a:prstClr val="black"/>
                </a:solidFill>
              </a:rPr>
              <a:t> status, </a:t>
            </a:r>
            <a:r>
              <a:rPr lang="en-US" sz="2900" dirty="0" err="1">
                <a:solidFill>
                  <a:prstClr val="black"/>
                </a:solidFill>
              </a:rPr>
              <a:t>stiču</a:t>
            </a:r>
            <a:r>
              <a:rPr lang="en-US" sz="2900" dirty="0">
                <a:solidFill>
                  <a:prstClr val="black"/>
                </a:solidFill>
              </a:rPr>
              <a:t> se </a:t>
            </a:r>
            <a:r>
              <a:rPr lang="en-US" sz="2900" dirty="0" err="1">
                <a:solidFill>
                  <a:prstClr val="black"/>
                </a:solidFill>
              </a:rPr>
              <a:t>uslovi</a:t>
            </a:r>
            <a:r>
              <a:rPr lang="en-US" sz="2900" dirty="0">
                <a:solidFill>
                  <a:prstClr val="black"/>
                </a:solidFill>
              </a:rPr>
              <a:t> da mi </a:t>
            </a:r>
            <a:r>
              <a:rPr lang="en-US" sz="2900" dirty="0" err="1">
                <a:solidFill>
                  <a:prstClr val="black"/>
                </a:solidFill>
              </a:rPr>
              <a:t>zaprimimo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i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rješavamo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uredan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err="1">
                <a:solidFill>
                  <a:prstClr val="black"/>
                </a:solidFill>
              </a:rPr>
              <a:t>zahtjev</a:t>
            </a:r>
            <a:r>
              <a:rPr lang="en-US" sz="29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5" y="6329804"/>
            <a:ext cx="613128" cy="38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200269" y="714103"/>
            <a:ext cx="3709880" cy="4998720"/>
          </a:xfrm>
          <a:prstGeom prst="wedgeRect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l-PL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PITANJE: DA LI KUPAC PRVOG STANA MOŽE PODNIJETI ZAHTJEV ZA POVRAT PDV-A ZA STAN KOJ JE U IZGRADNJI?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0270" y="1593668"/>
            <a:ext cx="4040805" cy="3378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b="1" dirty="0">
              <a:solidFill>
                <a:srgbClr val="00206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940" y="923108"/>
            <a:ext cx="2143424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49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514" y="152543"/>
            <a:ext cx="10515600" cy="39069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ISTORIJSKI ISKORAK I KONTEKST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65066" y="229645"/>
            <a:ext cx="11608921" cy="684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sr-Latn-BA" altLang="en-US" sz="1200" dirty="0">
              <a:latin typeface="Google Sans"/>
            </a:endParaRPr>
          </a:p>
          <a:p>
            <a:pPr algn="just"/>
            <a:r>
              <a:rPr lang="en-US" sz="2400" b="1" dirty="0">
                <a:solidFill>
                  <a:srgbClr val="002060"/>
                </a:solidFill>
              </a:rPr>
              <a:t>O</a:t>
            </a:r>
            <a:r>
              <a:rPr lang="sr-Latn-BA" sz="2400" b="1" dirty="0">
                <a:solidFill>
                  <a:srgbClr val="002060"/>
                </a:solidFill>
              </a:rPr>
              <a:t>d sutra, 8. jula, naša Uprava i zvanično otvara svoja vrata za zaprimanje zahtjeva građana za povrat PDV-a na kupovinu prvog stana.</a:t>
            </a:r>
            <a:endParaRPr lang="en-US" sz="2400" dirty="0">
              <a:solidFill>
                <a:srgbClr val="002060"/>
              </a:solidFill>
            </a:endParaRPr>
          </a:p>
          <a:p>
            <a:pPr algn="just"/>
            <a:r>
              <a:rPr lang="sr-Latn-BA" sz="2400" dirty="0"/>
              <a:t>Najljepše molimo građane za strpljenje. Nema potrebe da se već sutra ujutro stvaraju bespotrebne gužve ispred naših šaltera. Vremena ima sasvim dovoljno za sve, a mi smo tu da svakom zahtjevu pristupimo s punom pažnjom.</a:t>
            </a:r>
            <a:endParaRPr lang="en-US" sz="2400" dirty="0"/>
          </a:p>
          <a:p>
            <a:pPr algn="just"/>
            <a:r>
              <a:rPr lang="sr-Latn-BA" sz="2400" b="1" dirty="0">
                <a:solidFill>
                  <a:srgbClr val="002060"/>
                </a:solidFill>
              </a:rPr>
              <a:t>Kako će proces izgledati u praksi od sutra?</a:t>
            </a:r>
            <a:endParaRPr lang="en-US" sz="2400" dirty="0">
              <a:solidFill>
                <a:srgbClr val="002060"/>
              </a:solidFill>
            </a:endParaRPr>
          </a:p>
          <a:p>
            <a:pPr algn="just"/>
            <a:r>
              <a:rPr lang="sr-Latn-BA" sz="2400" b="1" u="sng" dirty="0">
                <a:solidFill>
                  <a:srgbClr val="FF0000"/>
                </a:solidFill>
              </a:rPr>
              <a:t>Zahtjevi se podnose prema sjedištu prodavca nekretnine, u našim regionalnim centrima: Sarajevo, Banja Luka, Mostar i Tuzla. Po zahtjevima rješava Grupa za povrat, knjigovodstveno praćenje i analizu. </a:t>
            </a:r>
            <a:r>
              <a:rPr lang="sr-Latn-BA" sz="2400" dirty="0"/>
              <a:t>Budući da je ovo prva godina primjene, </a:t>
            </a:r>
            <a:r>
              <a:rPr lang="sr-Latn-BA" sz="2400" b="1" dirty="0"/>
              <a:t>rok za predaju zahtjeva je produžen do kraja ove godine</a:t>
            </a:r>
            <a:r>
              <a:rPr lang="sr-Latn-BA" sz="2400" dirty="0"/>
              <a:t>, što je još jedan razlog da građani bez pritiska i žurbe pripreme svoje papire. UIO je izvršila određeni broj internih premještaja kako bi se kadrovski ojačale ove organizacione jedinice, a sve u cilju toga da što prije zaprimimo, obradimo i rješimo zahtjeve građana.</a:t>
            </a:r>
            <a:endParaRPr lang="en-US" sz="2400" dirty="0"/>
          </a:p>
          <a:p>
            <a:pPr algn="just"/>
            <a:r>
              <a:rPr lang="sr-Latn-BA" sz="2400" dirty="0"/>
              <a:t>Pravo na povrat odnosi se na novoizgrađene stanove na koje je PDV plaćen i koji su uknjiženi na ime kupca nakon </a:t>
            </a:r>
            <a:r>
              <a:rPr lang="sr-Latn-BA" sz="2400" b="1" dirty="0"/>
              <a:t>12. aprila 2025. godine</a:t>
            </a:r>
            <a:r>
              <a:rPr lang="sr-Latn-BA" sz="2400" dirty="0"/>
              <a:t>, kada su stupile na snagu izmjene Zakona. Kupac ima pravo na povrat za površinu </a:t>
            </a:r>
            <a:r>
              <a:rPr lang="sr-Latn-BA" sz="2400" b="1" dirty="0"/>
              <a:t>do 40 metara kvadratnih</a:t>
            </a:r>
            <a:r>
              <a:rPr lang="sr-Latn-BA" sz="2400" dirty="0"/>
              <a:t>, uz dodatnih </a:t>
            </a:r>
            <a:r>
              <a:rPr lang="sr-Latn-BA" sz="2400" b="1" dirty="0"/>
              <a:t>15 metara kvadratnih po svakom članu porodičnog domaćinstva</a:t>
            </a:r>
            <a:r>
              <a:rPr lang="sr-Latn-BA" sz="2400" dirty="0"/>
              <a:t> koji ne posjeduje nekretninu.</a:t>
            </a:r>
            <a:endParaRPr lang="en-US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0" y="111884"/>
            <a:ext cx="613128" cy="38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53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3029" y="714102"/>
            <a:ext cx="7802879" cy="5747657"/>
          </a:xfrm>
          <a:ln w="28575">
            <a:solidFill>
              <a:schemeClr val="accent4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sr-Latn-BA" sz="3200" dirty="0"/>
              <a:t>Da, povrat PDV-a za kuću je moguć, ali isključivo pod uslovom da je gotov stambeni objekat kupljen direktno od prodavca (investitora u sistemu PDV-a) koji je obračunao i uplatio 17% poreza na cjelokupnu vrijednost te kuće. U skladu sa izmjenama Zakona o PDV-u u BiH, pojam „prvi stan“ obuhvata i novoizgrađenu porodičnu kuću, ali se pravo ostvaruje samo kroz kupoprodajni ugovor i jedinstvenu fakturu za završen objekat. </a:t>
            </a:r>
          </a:p>
          <a:p>
            <a:pPr marL="0" indent="0" algn="just">
              <a:buNone/>
            </a:pPr>
            <a:r>
              <a:rPr lang="sr-Latn-BA" sz="3200" b="1" u="sng" dirty="0">
                <a:solidFill>
                  <a:srgbClr val="FF0000"/>
                </a:solidFill>
              </a:rPr>
              <a:t>Povrat se ne može ostvariti za kuću koju je kupac samostalno gradio prikupljanjem pojedinačnih računa za građevinski materijal i radove.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5" y="6329804"/>
            <a:ext cx="613128" cy="38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200269" y="714103"/>
            <a:ext cx="3709880" cy="4998720"/>
          </a:xfrm>
          <a:prstGeom prst="wedgeRect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l-PL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PITANJE: DA LI KUPAC PRVOG STANA MOŽE PODNIJETI ZAHTJEV ZA POVRAT PDV-A ZA KUĆU KOJU JE SAM IZGRADIO?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0270" y="1593668"/>
            <a:ext cx="4040805" cy="3378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b="1" dirty="0">
              <a:solidFill>
                <a:srgbClr val="00206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940" y="923108"/>
            <a:ext cx="2143424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21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116379"/>
            <a:ext cx="10938164" cy="571598"/>
          </a:xfrm>
        </p:spPr>
        <p:txBody>
          <a:bodyPr>
            <a:normAutofit/>
          </a:bodyPr>
          <a:lstStyle/>
          <a:p>
            <a:pPr algn="ctr"/>
            <a:r>
              <a:rPr lang="sr-Latn-BA" sz="2200" b="1" dirty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ZAKLJUČAK</a:t>
            </a:r>
            <a:endParaRPr lang="en-US" sz="2200" b="1" dirty="0">
              <a:solidFill>
                <a:srgbClr val="00206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94" y="687977"/>
            <a:ext cx="11313622" cy="515547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err="1"/>
              <a:t>Želimo</a:t>
            </a:r>
            <a:r>
              <a:rPr lang="en-US" dirty="0"/>
              <a:t> </a:t>
            </a:r>
            <a:r>
              <a:rPr lang="en-US" dirty="0" err="1"/>
              <a:t>jasno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glasno</a:t>
            </a:r>
            <a:r>
              <a:rPr lang="en-US" dirty="0"/>
              <a:t> </a:t>
            </a:r>
            <a:r>
              <a:rPr lang="en-US" dirty="0" err="1"/>
              <a:t>poručiti</a:t>
            </a:r>
            <a:r>
              <a:rPr lang="en-US" dirty="0"/>
              <a:t>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našim</a:t>
            </a:r>
            <a:r>
              <a:rPr lang="en-US" dirty="0"/>
              <a:t> </a:t>
            </a:r>
            <a:r>
              <a:rPr lang="en-US" dirty="0" err="1"/>
              <a:t>građanima</a:t>
            </a:r>
            <a:r>
              <a:rPr lang="en-US" dirty="0"/>
              <a:t>: </a:t>
            </a:r>
            <a:r>
              <a:rPr lang="en-US" dirty="0" err="1"/>
              <a:t>vrata</a:t>
            </a:r>
            <a:r>
              <a:rPr lang="en-US" dirty="0"/>
              <a:t> </a:t>
            </a:r>
            <a:r>
              <a:rPr lang="en-US" dirty="0" err="1"/>
              <a:t>Uprave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indirektno</a:t>
            </a:r>
            <a:r>
              <a:rPr lang="en-US" dirty="0"/>
              <a:t> </a:t>
            </a:r>
            <a:r>
              <a:rPr lang="en-US" dirty="0" err="1"/>
              <a:t>oporezivanje</a:t>
            </a:r>
            <a:r>
              <a:rPr lang="en-US" dirty="0"/>
              <a:t> u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našim</a:t>
            </a:r>
            <a:r>
              <a:rPr lang="en-US" dirty="0"/>
              <a:t> </a:t>
            </a:r>
            <a:r>
              <a:rPr lang="en-US" dirty="0" err="1"/>
              <a:t>regionalnim</a:t>
            </a:r>
            <a:r>
              <a:rPr lang="en-US" dirty="0"/>
              <a:t> </a:t>
            </a:r>
            <a:r>
              <a:rPr lang="en-US" dirty="0" err="1"/>
              <a:t>centrima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vam</a:t>
            </a:r>
            <a:r>
              <a:rPr lang="en-US" dirty="0"/>
              <a:t> </a:t>
            </a:r>
            <a:r>
              <a:rPr lang="en-US" dirty="0" err="1"/>
              <a:t>širom</a:t>
            </a:r>
            <a:r>
              <a:rPr lang="en-US" dirty="0"/>
              <a:t> </a:t>
            </a:r>
            <a:r>
              <a:rPr lang="en-US" dirty="0" err="1"/>
              <a:t>otvorena</a:t>
            </a:r>
            <a:r>
              <a:rPr lang="en-US" dirty="0"/>
              <a:t>. </a:t>
            </a:r>
            <a:endParaRPr lang="sr-Latn-BA" dirty="0"/>
          </a:p>
          <a:p>
            <a:pPr algn="just"/>
            <a:r>
              <a:rPr lang="sr-Latn-BA" dirty="0"/>
              <a:t>Svi naši službenici se iskreno raduju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konačno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ovom</a:t>
            </a:r>
            <a:r>
              <a:rPr lang="en-US" dirty="0"/>
              <a:t> putu – putu koji </a:t>
            </a:r>
            <a:r>
              <a:rPr lang="en-US" dirty="0" err="1"/>
              <a:t>mladim</a:t>
            </a:r>
            <a:r>
              <a:rPr lang="en-US" dirty="0"/>
              <a:t> </a:t>
            </a:r>
            <a:r>
              <a:rPr lang="en-US" dirty="0" err="1"/>
              <a:t>ljudima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porodicama</a:t>
            </a:r>
            <a:r>
              <a:rPr lang="en-US" dirty="0"/>
              <a:t> </a:t>
            </a:r>
            <a:r>
              <a:rPr lang="en-US" dirty="0" err="1"/>
              <a:t>direktno</a:t>
            </a:r>
            <a:r>
              <a:rPr lang="en-US" dirty="0"/>
              <a:t> </a:t>
            </a:r>
            <a:r>
              <a:rPr lang="en-US" dirty="0" err="1"/>
              <a:t>olakšava</a:t>
            </a:r>
            <a:r>
              <a:rPr lang="en-US" dirty="0"/>
              <a:t> </a:t>
            </a:r>
            <a:r>
              <a:rPr lang="en-US" dirty="0" err="1"/>
              <a:t>kupovinu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sticanje</a:t>
            </a:r>
            <a:r>
              <a:rPr lang="en-US" dirty="0"/>
              <a:t> </a:t>
            </a:r>
            <a:r>
              <a:rPr lang="en-US" dirty="0" err="1"/>
              <a:t>njihovog</a:t>
            </a:r>
            <a:r>
              <a:rPr lang="en-US" dirty="0"/>
              <a:t> </a:t>
            </a:r>
            <a:r>
              <a:rPr lang="en-US" dirty="0" err="1"/>
              <a:t>prvog</a:t>
            </a:r>
            <a:r>
              <a:rPr lang="en-US" dirty="0"/>
              <a:t> </a:t>
            </a:r>
            <a:r>
              <a:rPr lang="en-US" dirty="0" err="1"/>
              <a:t>krova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glavom</a:t>
            </a:r>
            <a:r>
              <a:rPr lang="en-US" dirty="0"/>
              <a:t>.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je </a:t>
            </a:r>
            <a:r>
              <a:rPr lang="en-US" dirty="0" err="1"/>
              <a:t>ovo</a:t>
            </a:r>
            <a:r>
              <a:rPr lang="en-US" dirty="0"/>
              <a:t> </a:t>
            </a:r>
            <a:r>
              <a:rPr lang="en-US" dirty="0" err="1"/>
              <a:t>izuzetan</a:t>
            </a:r>
            <a:r>
              <a:rPr lang="en-US" dirty="0"/>
              <a:t> </a:t>
            </a:r>
            <a:r>
              <a:rPr lang="en-US" dirty="0" err="1"/>
              <a:t>motiv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odgovornost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Ipak</a:t>
            </a:r>
            <a:r>
              <a:rPr lang="en-US" dirty="0"/>
              <a:t>, u </a:t>
            </a:r>
            <a:r>
              <a:rPr lang="en-US" dirty="0" err="1"/>
              <a:t>duhu</a:t>
            </a:r>
            <a:r>
              <a:rPr lang="en-US" dirty="0"/>
              <a:t> </a:t>
            </a:r>
            <a:r>
              <a:rPr lang="en-US" dirty="0" err="1"/>
              <a:t>otvorenog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partnerskog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, </a:t>
            </a:r>
            <a:r>
              <a:rPr lang="en-US" dirty="0" err="1"/>
              <a:t>moramo</a:t>
            </a:r>
            <a:r>
              <a:rPr lang="en-US" dirty="0"/>
              <a:t> </a:t>
            </a:r>
            <a:r>
              <a:rPr lang="en-US" dirty="0" err="1"/>
              <a:t>skrenuti</a:t>
            </a:r>
            <a:r>
              <a:rPr lang="en-US" dirty="0"/>
              <a:t> </a:t>
            </a:r>
            <a:r>
              <a:rPr lang="en-US" dirty="0" err="1"/>
              <a:t>pažnju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činjenicu</a:t>
            </a:r>
            <a:r>
              <a:rPr lang="en-US" dirty="0"/>
              <a:t> da je </a:t>
            </a:r>
            <a:r>
              <a:rPr lang="en-US" dirty="0" err="1"/>
              <a:t>ovo</a:t>
            </a:r>
            <a:r>
              <a:rPr lang="en-US" dirty="0"/>
              <a:t> </a:t>
            </a:r>
            <a:r>
              <a:rPr lang="en-US" dirty="0" err="1"/>
              <a:t>zvanični</a:t>
            </a:r>
            <a:r>
              <a:rPr lang="en-US" dirty="0"/>
              <a:t> </a:t>
            </a:r>
            <a:r>
              <a:rPr lang="en-US" dirty="0" err="1"/>
              <a:t>upravni</a:t>
            </a:r>
            <a:r>
              <a:rPr lang="en-US" dirty="0"/>
              <a:t> </a:t>
            </a:r>
            <a:r>
              <a:rPr lang="en-US" dirty="0" err="1"/>
              <a:t>postupak</a:t>
            </a:r>
            <a:r>
              <a:rPr lang="en-US" dirty="0"/>
              <a:t>. </a:t>
            </a:r>
            <a:endParaRPr lang="sr-Latn-BA" dirty="0"/>
          </a:p>
          <a:p>
            <a:pPr algn="just"/>
            <a:r>
              <a:rPr lang="en-US" dirty="0" err="1"/>
              <a:t>Zakon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obavezuje</a:t>
            </a:r>
            <a:r>
              <a:rPr lang="en-US" dirty="0"/>
              <a:t> da se </a:t>
            </a:r>
            <a:r>
              <a:rPr lang="en-US" dirty="0" err="1"/>
              <a:t>svaka</a:t>
            </a:r>
            <a:r>
              <a:rPr lang="en-US" dirty="0"/>
              <a:t> </a:t>
            </a:r>
            <a:r>
              <a:rPr lang="en-US" dirty="0" err="1"/>
              <a:t>činjenica</a:t>
            </a:r>
            <a:r>
              <a:rPr lang="en-US" dirty="0"/>
              <a:t>,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dokument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navedeni</a:t>
            </a:r>
            <a:r>
              <a:rPr lang="en-US" dirty="0"/>
              <a:t> </a:t>
            </a:r>
            <a:r>
              <a:rPr lang="en-US" dirty="0" err="1"/>
              <a:t>kvadrat</a:t>
            </a:r>
            <a:r>
              <a:rPr lang="en-US" dirty="0"/>
              <a:t> </a:t>
            </a:r>
            <a:r>
              <a:rPr lang="en-US" dirty="0" err="1"/>
              <a:t>detaljno</a:t>
            </a:r>
            <a:r>
              <a:rPr lang="en-US" dirty="0"/>
              <a:t> </a:t>
            </a:r>
            <a:r>
              <a:rPr lang="en-US" dirty="0" err="1"/>
              <a:t>provjere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pravno</a:t>
            </a:r>
            <a:r>
              <a:rPr lang="en-US" dirty="0"/>
              <a:t> </a:t>
            </a:r>
            <a:r>
              <a:rPr lang="en-US" dirty="0" err="1"/>
              <a:t>dokažu</a:t>
            </a:r>
            <a:r>
              <a:rPr lang="en-US" dirty="0"/>
              <a:t>. U tom </a:t>
            </a:r>
            <a:r>
              <a:rPr lang="en-US" dirty="0" err="1"/>
              <a:t>svjetlu</a:t>
            </a:r>
            <a:r>
              <a:rPr lang="en-US" dirty="0"/>
              <a:t>, </a:t>
            </a:r>
            <a:r>
              <a:rPr lang="en-US" dirty="0" err="1"/>
              <a:t>moramo</a:t>
            </a:r>
            <a:r>
              <a:rPr lang="en-US" dirty="0"/>
              <a:t> </a:t>
            </a:r>
            <a:r>
              <a:rPr lang="en-US" dirty="0" err="1"/>
              <a:t>otvoreno</a:t>
            </a:r>
            <a:r>
              <a:rPr lang="en-US" dirty="0"/>
              <a:t> </a:t>
            </a:r>
            <a:r>
              <a:rPr lang="en-US" dirty="0" err="1"/>
              <a:t>reći</a:t>
            </a:r>
            <a:r>
              <a:rPr lang="en-US" dirty="0"/>
              <a:t> da </a:t>
            </a:r>
            <a:r>
              <a:rPr lang="en-US" dirty="0" err="1"/>
              <a:t>brzina</a:t>
            </a:r>
            <a:r>
              <a:rPr lang="en-US" dirty="0"/>
              <a:t> </a:t>
            </a:r>
            <a:r>
              <a:rPr lang="en-US" dirty="0" err="1"/>
              <a:t>donošenja</a:t>
            </a:r>
            <a:r>
              <a:rPr lang="en-US" dirty="0"/>
              <a:t> </a:t>
            </a:r>
            <a:r>
              <a:rPr lang="en-US" dirty="0" err="1"/>
              <a:t>rješenja</a:t>
            </a:r>
            <a:r>
              <a:rPr lang="en-US" dirty="0"/>
              <a:t> o </a:t>
            </a:r>
            <a:r>
              <a:rPr lang="en-US" dirty="0" err="1"/>
              <a:t>povratu</a:t>
            </a:r>
            <a:r>
              <a:rPr lang="en-US" dirty="0"/>
              <a:t> </a:t>
            </a:r>
            <a:r>
              <a:rPr lang="en-US" dirty="0" err="1"/>
              <a:t>neće</a:t>
            </a:r>
            <a:r>
              <a:rPr lang="en-US" dirty="0"/>
              <a:t> </a:t>
            </a:r>
            <a:r>
              <a:rPr lang="en-US" dirty="0" err="1"/>
              <a:t>zavisiti</a:t>
            </a:r>
            <a:r>
              <a:rPr lang="en-US" dirty="0"/>
              <a:t> </a:t>
            </a:r>
            <a:r>
              <a:rPr lang="en-US" dirty="0" err="1"/>
              <a:t>isključivo</a:t>
            </a:r>
            <a:r>
              <a:rPr lang="en-US" dirty="0"/>
              <a:t> od UIO. </a:t>
            </a:r>
            <a:endParaRPr lang="sr-Latn-BA" dirty="0"/>
          </a:p>
          <a:p>
            <a:pPr algn="just"/>
            <a:r>
              <a:rPr lang="en-US" dirty="0"/>
              <a:t>Ona </a:t>
            </a:r>
            <a:r>
              <a:rPr lang="en-US" dirty="0" err="1"/>
              <a:t>će</a:t>
            </a:r>
            <a:r>
              <a:rPr lang="en-US" dirty="0"/>
              <a:t> u </a:t>
            </a:r>
            <a:r>
              <a:rPr lang="en-US" dirty="0" err="1"/>
              <a:t>ogromnoj</a:t>
            </a:r>
            <a:r>
              <a:rPr lang="en-US" dirty="0"/>
              <a:t> </a:t>
            </a:r>
            <a:r>
              <a:rPr lang="en-US" dirty="0" err="1"/>
              <a:t>mjeri</a:t>
            </a:r>
            <a:r>
              <a:rPr lang="en-US" dirty="0"/>
              <a:t> </a:t>
            </a:r>
            <a:r>
              <a:rPr lang="en-US" dirty="0" err="1"/>
              <a:t>zavisiti</a:t>
            </a:r>
            <a:r>
              <a:rPr lang="en-US" dirty="0"/>
              <a:t> od </a:t>
            </a:r>
            <a:r>
              <a:rPr lang="en-US" dirty="0" err="1"/>
              <a:t>samog</a:t>
            </a:r>
            <a:r>
              <a:rPr lang="en-US" dirty="0"/>
              <a:t> </a:t>
            </a:r>
            <a:r>
              <a:rPr lang="en-US" dirty="0" err="1"/>
              <a:t>podnosioca</a:t>
            </a:r>
            <a:r>
              <a:rPr lang="en-US" dirty="0"/>
              <a:t> </a:t>
            </a:r>
            <a:r>
              <a:rPr lang="en-US" dirty="0" err="1"/>
              <a:t>zahtjeva</a:t>
            </a:r>
            <a:r>
              <a:rPr lang="en-US" dirty="0"/>
              <a:t>, koji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dostaviti</a:t>
            </a:r>
            <a:r>
              <a:rPr lang="en-US" dirty="0"/>
              <a:t> </a:t>
            </a:r>
            <a:r>
              <a:rPr lang="en-US" dirty="0" err="1"/>
              <a:t>uredan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potpun</a:t>
            </a:r>
            <a:r>
              <a:rPr lang="en-US" dirty="0"/>
              <a:t> </a:t>
            </a:r>
            <a:r>
              <a:rPr lang="en-US" dirty="0" err="1"/>
              <a:t>zahtjev</a:t>
            </a:r>
            <a:r>
              <a:rPr lang="sr-Latn-BA" dirty="0"/>
              <a:t>, ali i od saradnje sa institucijama entiteta i Distrikta koje takođe imaju ulogu u ovom procesu, jer oni građanima, ali i UIO moraju pružiti dokaze i informacije iz svojih registara.</a:t>
            </a:r>
          </a:p>
          <a:p>
            <a:pPr algn="just"/>
            <a:r>
              <a:rPr lang="sr-Latn-BA" dirty="0"/>
              <a:t>Onaj ko ne bude zadovoljan Odlukom UIO imaće pravo žalbe prvostepenom i drugostepenom organu UIO, a zatim i pravo na tužbu i pokretanje upravnog spora kod Suda BiH.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0" y="111884"/>
            <a:ext cx="613128" cy="38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079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149"/>
          </a:xfrm>
        </p:spPr>
        <p:txBody>
          <a:bodyPr>
            <a:norm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PODNOŠENJE ZAHTJEVA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93074" y="1150821"/>
            <a:ext cx="9666090" cy="1010195"/>
          </a:xfrm>
          <a:prstGeom prst="roundRect">
            <a:avLst/>
          </a:prstGeom>
          <a:solidFill>
            <a:srgbClr val="ECF1F6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835" y="1184364"/>
            <a:ext cx="933580" cy="9431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06176" y="13327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ODSJEK ZA POREZE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GRUPA ZA POVRAT, KNJIGOVODSTVENO PRAĆENJE I ANALIZU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940" y="2576122"/>
            <a:ext cx="4906060" cy="36390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473" y="2566596"/>
            <a:ext cx="4410691" cy="36485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569" y="173084"/>
            <a:ext cx="609653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36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340" y="0"/>
            <a:ext cx="4852660" cy="68622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1694"/>
            <a:ext cx="7339340" cy="3848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390686" y="3534192"/>
            <a:ext cx="68746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5197"/>
                </a:solidFill>
              </a:rPr>
              <a:t>HVALA NA PAŽNJI !!!</a:t>
            </a:r>
          </a:p>
        </p:txBody>
      </p:sp>
      <p:sp>
        <p:nvSpPr>
          <p:cNvPr id="3" name="Rectangle 2"/>
          <p:cNvSpPr/>
          <p:nvPr/>
        </p:nvSpPr>
        <p:spPr>
          <a:xfrm>
            <a:off x="1993746" y="4118967"/>
            <a:ext cx="52036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solidFill>
                  <a:srgbClr val="005197"/>
                </a:solidFill>
              </a:rPr>
              <a:t>STOJIMO NA RASPOLAGANJU ZA VAŠA PITANJA</a:t>
            </a:r>
            <a:endParaRPr lang="en-US" sz="2000" b="1" dirty="0">
              <a:solidFill>
                <a:srgbClr val="0051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19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541" y="111884"/>
            <a:ext cx="11021291" cy="523149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OSNOVNI KRITERIJUMI ZA PRAVO NA POVRAT</a:t>
            </a:r>
            <a:endParaRPr lang="en-US" sz="2400" b="1" dirty="0">
              <a:solidFill>
                <a:srgbClr val="00206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0" y="111884"/>
            <a:ext cx="613128" cy="38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87747135"/>
              </p:ext>
            </p:extLst>
          </p:nvPr>
        </p:nvGraphicFramePr>
        <p:xfrm>
          <a:off x="1288842" y="957942"/>
          <a:ext cx="9463342" cy="5328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858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532" y="111884"/>
            <a:ext cx="10515600" cy="584109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DEFINICIJA I USLOVI ZA PORODIČNO DOMAĆINSTVO</a:t>
            </a:r>
            <a:endParaRPr lang="en-US" sz="2400" b="1" dirty="0">
              <a:solidFill>
                <a:srgbClr val="00206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0" y="111884"/>
            <a:ext cx="613128" cy="38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940888"/>
              </p:ext>
            </p:extLst>
          </p:nvPr>
        </p:nvGraphicFramePr>
        <p:xfrm>
          <a:off x="531813" y="931816"/>
          <a:ext cx="10821987" cy="5564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014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532" y="111884"/>
            <a:ext cx="10515600" cy="584109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POTREBNA DOKUMENTACIJA – LIČNI I IMOVINSKI DOKAZI</a:t>
            </a:r>
            <a:endParaRPr lang="en-US" sz="2400" b="1" dirty="0">
              <a:solidFill>
                <a:srgbClr val="00206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0" y="111884"/>
            <a:ext cx="613128" cy="38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650042"/>
              </p:ext>
            </p:extLst>
          </p:nvPr>
        </p:nvGraphicFramePr>
        <p:xfrm>
          <a:off x="531813" y="949234"/>
          <a:ext cx="10821987" cy="5227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529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884"/>
            <a:ext cx="10515600" cy="436064"/>
          </a:xfrm>
        </p:spPr>
        <p:txBody>
          <a:bodyPr>
            <a:norm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INSTITUCIONALNA KONTROLA I ZAŠTITA BUDŽETA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59361"/>
              </p:ext>
            </p:extLst>
          </p:nvPr>
        </p:nvGraphicFramePr>
        <p:xfrm>
          <a:off x="696913" y="966651"/>
          <a:ext cx="10515600" cy="5190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0" y="111884"/>
            <a:ext cx="613128" cy="38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0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884"/>
            <a:ext cx="10515600" cy="662486"/>
          </a:xfrm>
        </p:spPr>
        <p:txBody>
          <a:bodyPr>
            <a:normAutofit/>
          </a:bodyPr>
          <a:lstStyle/>
          <a:p>
            <a:pPr algn="ctr"/>
            <a:r>
              <a:rPr lang="pl-PL" sz="2200" b="1" dirty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POTREBNA DOKUMENTACIJA – FINANSIJE I PROVJERE</a:t>
            </a:r>
            <a:endParaRPr lang="en-US" sz="2200" b="1" dirty="0">
              <a:solidFill>
                <a:srgbClr val="00206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052398"/>
              </p:ext>
            </p:extLst>
          </p:nvPr>
        </p:nvGraphicFramePr>
        <p:xfrm>
          <a:off x="374469" y="984069"/>
          <a:ext cx="10838044" cy="547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0" y="111884"/>
            <a:ext cx="613128" cy="38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8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107E3-58AF-4882-9346-41F23A4C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4772"/>
          </a:xfrm>
        </p:spPr>
        <p:txBody>
          <a:bodyPr>
            <a:normAutofit/>
          </a:bodyPr>
          <a:lstStyle/>
          <a:p>
            <a:pPr algn="ctr"/>
            <a:r>
              <a:rPr lang="sr-Latn-BA" sz="2200" b="1" dirty="0" smtClean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MAKSIMALAN IZNOS POVRATA</a:t>
            </a:r>
            <a:endParaRPr lang="sr-Latn-BA" sz="2200" b="1" dirty="0">
              <a:solidFill>
                <a:srgbClr val="00206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D1D3B-4072-4FEC-AFAB-1C01EDFF8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4994"/>
            <a:ext cx="10515600" cy="4861969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sr-Latn-BA" b="1" dirty="0"/>
              <a:t>17) </a:t>
            </a:r>
            <a:r>
              <a:rPr lang="sr-Latn-BA" dirty="0"/>
              <a:t>Maksimalna cijena na koju se može odobriti povrat PDV-a je prosječna cijena stana sa PDV-om u Bosni i Hercegovini koja je u zadnjem kvartalnom izvještaju, u odnosu na datum zaključenja kupoprodajnog ugovora, objavljena u biltenu Agencije za statistiku Bosne i Hercegovine.</a:t>
            </a:r>
            <a:br>
              <a:rPr lang="sr-Latn-BA" dirty="0"/>
            </a:br>
            <a:r>
              <a:rPr lang="sr-Latn-BA" dirty="0"/>
              <a:t/>
            </a:r>
            <a:br>
              <a:rPr lang="sr-Latn-BA" dirty="0"/>
            </a:br>
            <a:r>
              <a:rPr lang="sr-Latn-BA" b="1" dirty="0"/>
              <a:t>(18) </a:t>
            </a:r>
            <a:r>
              <a:rPr lang="sr-Latn-BA" dirty="0"/>
              <a:t>Maksimalan iznos povrata PDV-a koji se može ostvariti po jednom zahtjevu kupca prvog stana se utvrđuje na osnovu primjene preračunate stope PDV-a od 14,5299% na iznos koji se dobije množenjem maksimalne cijene iz stava (17) ovog člana sa 55m</a:t>
            </a:r>
            <a:r>
              <a:rPr lang="sr-Latn-BA" baseline="30000" dirty="0"/>
              <a:t>2</a:t>
            </a:r>
            <a:r>
              <a:rPr lang="sr-Latn-BA" dirty="0"/>
              <a:t>.</a:t>
            </a:r>
            <a:endParaRPr lang="en-US" dirty="0"/>
          </a:p>
          <a:p>
            <a:pPr algn="just"/>
            <a:r>
              <a:rPr lang="sr-Latn-BA" dirty="0"/>
              <a:t> PRIMJER: Ukoliko ste ugovor o kupoprodaji stana zaključili 31.07.2025. godine maksimalan iznos povrata koji možete ostavariti iznosi 25.149,10 KM. Naime prema kvartalnom izvještaju Agencije za statistiku Bosne i Hercegovine za II kvartal 2025.godine (zadnjem kvartalnom izvještaju, u odnosu na datum zaključenja kupoprodajnog ugovora), prosječna cijena po m</a:t>
            </a:r>
            <a:r>
              <a:rPr lang="sr-Latn-BA" baseline="30000" dirty="0"/>
              <a:t>2</a:t>
            </a:r>
            <a:r>
              <a:rPr lang="sr-Latn-BA" dirty="0"/>
              <a:t>stana je iznosila 3.147,00 KM te se primjenom iste na 55 m</a:t>
            </a:r>
            <a:r>
              <a:rPr lang="sr-Latn-BA" baseline="30000" dirty="0"/>
              <a:t>2</a:t>
            </a:r>
            <a:r>
              <a:rPr lang="sr-Latn-BA" dirty="0"/>
              <a:t>uz obračun PDV po preračunatoj stopi dobije maksimalan iznos mogućeg PDV za povrat od 25.149,10 KM.</a:t>
            </a:r>
            <a:endParaRPr lang="en-US" dirty="0"/>
          </a:p>
          <a:p>
            <a:r>
              <a:rPr lang="en-US" dirty="0"/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" y="173085"/>
            <a:ext cx="609653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5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107E3-58AF-4882-9346-41F23A4C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4772"/>
          </a:xfrm>
        </p:spPr>
        <p:txBody>
          <a:bodyPr>
            <a:normAutofit/>
          </a:bodyPr>
          <a:lstStyle/>
          <a:p>
            <a:pPr algn="ctr"/>
            <a:r>
              <a:rPr lang="sr-Latn-BA" sz="2200" b="1" dirty="0" smtClean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MAKSIMALAN IZNOS POVRATA</a:t>
            </a:r>
            <a:endParaRPr lang="sr-Latn-BA" sz="2200" b="1" dirty="0">
              <a:solidFill>
                <a:srgbClr val="00206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88107"/>
              </p:ext>
            </p:extLst>
          </p:nvPr>
        </p:nvGraphicFramePr>
        <p:xfrm>
          <a:off x="2218267" y="1642530"/>
          <a:ext cx="7594601" cy="42333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7372">
                  <a:extLst>
                    <a:ext uri="{9D8B030D-6E8A-4147-A177-3AD203B41FA5}">
                      <a16:colId xmlns:a16="http://schemas.microsoft.com/office/drawing/2014/main" val="1629378844"/>
                    </a:ext>
                  </a:extLst>
                </a:gridCol>
                <a:gridCol w="1252717">
                  <a:extLst>
                    <a:ext uri="{9D8B030D-6E8A-4147-A177-3AD203B41FA5}">
                      <a16:colId xmlns:a16="http://schemas.microsoft.com/office/drawing/2014/main" val="4270837286"/>
                    </a:ext>
                  </a:extLst>
                </a:gridCol>
                <a:gridCol w="1304914">
                  <a:extLst>
                    <a:ext uri="{9D8B030D-6E8A-4147-A177-3AD203B41FA5}">
                      <a16:colId xmlns:a16="http://schemas.microsoft.com/office/drawing/2014/main" val="1133032234"/>
                    </a:ext>
                  </a:extLst>
                </a:gridCol>
                <a:gridCol w="1539799">
                  <a:extLst>
                    <a:ext uri="{9D8B030D-6E8A-4147-A177-3AD203B41FA5}">
                      <a16:colId xmlns:a16="http://schemas.microsoft.com/office/drawing/2014/main" val="1329694021"/>
                    </a:ext>
                  </a:extLst>
                </a:gridCol>
                <a:gridCol w="1539799">
                  <a:extLst>
                    <a:ext uri="{9D8B030D-6E8A-4147-A177-3AD203B41FA5}">
                      <a16:colId xmlns:a16="http://schemas.microsoft.com/office/drawing/2014/main" val="2146693541"/>
                    </a:ext>
                  </a:extLst>
                </a:gridCol>
              </a:tblGrid>
              <a:tr h="6262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Kvartal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cijena po m2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broj kvadrata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max vrijednost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maks PDV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4658868"/>
                  </a:ext>
                </a:extLst>
              </a:tr>
              <a:tr h="400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 </a:t>
                      </a:r>
                      <a:r>
                        <a:rPr lang="en-US" sz="1400" dirty="0" err="1">
                          <a:effectLst/>
                        </a:rPr>
                        <a:t>kv</a:t>
                      </a:r>
                      <a:r>
                        <a:rPr lang="en-US" sz="1400" dirty="0">
                          <a:effectLst/>
                        </a:rPr>
                        <a:t>. 2024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2.775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55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152.625,00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22.176,28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4308018"/>
                  </a:ext>
                </a:extLst>
              </a:tr>
              <a:tr h="400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 kv. 2024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2.851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55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156.805,00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22.783,63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337748"/>
                  </a:ext>
                </a:extLst>
              </a:tr>
              <a:tr h="400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III kv. 2024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2.906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55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159.830,00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23.223,16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1121783"/>
                  </a:ext>
                </a:extLst>
              </a:tr>
              <a:tr h="400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IV </a:t>
                      </a:r>
                      <a:r>
                        <a:rPr lang="en-US" sz="1400" dirty="0" err="1">
                          <a:effectLst/>
                        </a:rPr>
                        <a:t>kv</a:t>
                      </a:r>
                      <a:r>
                        <a:rPr lang="en-US" sz="1400" dirty="0">
                          <a:effectLst/>
                        </a:rPr>
                        <a:t>. 2024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3.064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55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168.520,00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24.485,81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50283760"/>
                  </a:ext>
                </a:extLst>
              </a:tr>
              <a:tr h="400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 kv. 2025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3.073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55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169.015,00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24.557,74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308477"/>
                  </a:ext>
                </a:extLst>
              </a:tr>
              <a:tr h="400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 kv. 2025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3.147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55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173.085,00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25.149,10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7028537"/>
                  </a:ext>
                </a:extLst>
              </a:tr>
              <a:tr h="400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III kv. 2025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3.050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55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167.750,00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24.373,93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0499585"/>
                  </a:ext>
                </a:extLst>
              </a:tr>
              <a:tr h="400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IV kv. 2025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3.126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55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171.930,00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24.981,28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012247"/>
                  </a:ext>
                </a:extLst>
              </a:tr>
              <a:tr h="400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 kv. 2026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3.701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55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203.555,00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29.576,37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785779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48150" y="20701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40" y="203431"/>
            <a:ext cx="609653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4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2585</Words>
  <Application>Microsoft Office PowerPoint</Application>
  <PresentationFormat>Widescreen</PresentationFormat>
  <Paragraphs>218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Google Sans</vt:lpstr>
      <vt:lpstr>Segoe UI</vt:lpstr>
      <vt:lpstr>Times New Roman</vt:lpstr>
      <vt:lpstr>Wingdings</vt:lpstr>
      <vt:lpstr>Office Theme</vt:lpstr>
      <vt:lpstr>PowerPoint Presentation</vt:lpstr>
      <vt:lpstr>ISTORIJSKI ISKORAK I KONTEKST</vt:lpstr>
      <vt:lpstr>OSNOVNI KRITERIJUMI ZA PRAVO NA POVRAT</vt:lpstr>
      <vt:lpstr>DEFINICIJA I USLOVI ZA PORODIČNO DOMAĆINSTVO</vt:lpstr>
      <vt:lpstr>POTREBNA DOKUMENTACIJA – LIČNI I IMOVINSKI DOKAZI</vt:lpstr>
      <vt:lpstr>INSTITUCIONALNA KONTROLA I ZAŠTITA BUDŽETA</vt:lpstr>
      <vt:lpstr>POTREBNA DOKUMENTACIJA – FINANSIJE I PROVJERE</vt:lpstr>
      <vt:lpstr>MAKSIMALAN IZNOS POVRATA</vt:lpstr>
      <vt:lpstr>MAKSIMALAN IZNOS POVRATA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ZAKLJUČAK</vt:lpstr>
      <vt:lpstr>PODNOŠENJE ZAHTJEVA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Konferencija za medije    Naslov: POVRAT PDV-A NA KUPOVINU PRVOG STANA   Implementacija Pravilnika o dopunama Pravilnika o primjeni Zakona o PDv-u i operativne smjernice za medije i zainteresovanu javnost-kupce prvih stanova     Uprava za indirektno oporezivanje Banja Luka, 7. jul 2026. godine</dc:title>
  <dc:creator>Milica Vidović</dc:creator>
  <cp:lastModifiedBy>Maja Đukić</cp:lastModifiedBy>
  <cp:revision>39</cp:revision>
  <cp:lastPrinted>2026-07-07T07:10:55Z</cp:lastPrinted>
  <dcterms:created xsi:type="dcterms:W3CDTF">2026-07-06T12:14:52Z</dcterms:created>
  <dcterms:modified xsi:type="dcterms:W3CDTF">2026-07-08T07:58:06Z</dcterms:modified>
</cp:coreProperties>
</file>